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3.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2.xml" ContentType="application/vnd.openxmlformats-officedocument.drawingml.chart+xml"/>
  <Override PartName="/ppt/drawings/drawing4.xml" ContentType="application/vnd.openxmlformats-officedocument.drawingml.chartshapes+xml"/>
  <Override PartName="/ppt/notesSlides/notesSlide17.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09" r:id="rId2"/>
    <p:sldId id="256" r:id="rId3"/>
    <p:sldId id="257" r:id="rId4"/>
    <p:sldId id="278" r:id="rId5"/>
    <p:sldId id="259" r:id="rId6"/>
    <p:sldId id="285" r:id="rId7"/>
    <p:sldId id="289" r:id="rId8"/>
    <p:sldId id="291" r:id="rId9"/>
    <p:sldId id="290" r:id="rId10"/>
    <p:sldId id="308" r:id="rId11"/>
    <p:sldId id="301" r:id="rId12"/>
    <p:sldId id="286" r:id="rId13"/>
    <p:sldId id="277" r:id="rId14"/>
    <p:sldId id="262" r:id="rId15"/>
    <p:sldId id="292" r:id="rId16"/>
    <p:sldId id="295" r:id="rId17"/>
    <p:sldId id="297" r:id="rId18"/>
    <p:sldId id="296" r:id="rId19"/>
    <p:sldId id="298" r:id="rId20"/>
    <p:sldId id="288" r:id="rId21"/>
    <p:sldId id="310" r:id="rId22"/>
    <p:sldId id="265" r:id="rId23"/>
    <p:sldId id="300" r:id="rId24"/>
    <p:sldId id="305" r:id="rId25"/>
    <p:sldId id="307" r:id="rId26"/>
    <p:sldId id="279" r:id="rId27"/>
    <p:sldId id="267" r:id="rId28"/>
    <p:sldId id="268" r:id="rId29"/>
    <p:sldId id="270" r:id="rId30"/>
    <p:sldId id="280" r:id="rId31"/>
    <p:sldId id="271" r:id="rId32"/>
    <p:sldId id="275" r:id="rId33"/>
    <p:sldId id="274" r:id="rId34"/>
    <p:sldId id="311" r:id="rId35"/>
    <p:sldId id="312" r:id="rId36"/>
    <p:sldId id="313" r:id="rId37"/>
    <p:sldId id="276" r:id="rId38"/>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BD68"/>
    <a:srgbClr val="5B764F"/>
    <a:srgbClr val="FF0000"/>
    <a:srgbClr val="444540"/>
    <a:srgbClr val="2F2E2E"/>
    <a:srgbClr val="9BA4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63" autoAdjust="0"/>
    <p:restoredTop sz="94364" autoAdjust="0"/>
  </p:normalViewPr>
  <p:slideViewPr>
    <p:cSldViewPr snapToGrid="0">
      <p:cViewPr varScale="1">
        <p:scale>
          <a:sx n="69" d="100"/>
          <a:sy n="69" d="100"/>
        </p:scale>
        <p:origin x="6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rcelo\Documents\1_UDLA\Rectora\Nexus\Inversi&#243;n%20I+D.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jhenriquezd\Documents\1_UDLA\Rectora\Nexos\Gasto%20en%20I+D%20vs%20Publicaciones.xls"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2.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jhenriquezd\Documents\1_UDLA\Rectora\Nexos\Gasto%20en%20I+D%20vs%20Publicaciones.xls"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3.xm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jhenriquezd\Downloads\962018021p1g007.xlsx"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file:///C:\Users\jhenriquezd\Documents\1_UDLA\Rectora\Nexos\Doctores_Universidades_2008-2018.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henriquezd\Documents\1_UDLA\Rectora\Nexus\Inversi&#243;n%20I+D.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henriquezd\Documents\1_UDLA\Rectora\Nexos\Fondecyt_2011-2017.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henriquezd\Documents\1_UDLA\Rectora\Nexos\Fondecyt_2011-2017.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henriquezd\Documents\1_UDLA\Rectora\Nexos\Gasto%20privado%20en%20I+D%20vs%20PIB%20percapita_2015_OECD.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henriquezd\Documents\1_UDLA\Rectora\Nexos\Producci&#243;n%20WoS_2000-2017_Chilenas.txt"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promaguera\Desktop\Presentacion%20NexosChile\Copia%20de%20Intentos%20CONICYT%20%20FL%20AP%20%20GP%20OK.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j-lt"/>
                <a:ea typeface="+mn-ea"/>
                <a:cs typeface="+mn-cs"/>
              </a:defRPr>
            </a:pPr>
            <a:r>
              <a:rPr lang="es-CL" sz="1800" b="1" dirty="0">
                <a:latin typeface="+mj-lt"/>
              </a:rPr>
              <a:t>Inversión </a:t>
            </a:r>
            <a:r>
              <a:rPr lang="es-CL" sz="1800" b="1" dirty="0" err="1">
                <a:latin typeface="+mj-lt"/>
              </a:rPr>
              <a:t>I+D</a:t>
            </a:r>
            <a:r>
              <a:rPr lang="es-CL" sz="1800" b="1" dirty="0">
                <a:latin typeface="+mj-lt"/>
              </a:rPr>
              <a:t> - %PIB</a:t>
            </a:r>
          </a:p>
        </c:rich>
      </c:tx>
      <c:layout>
        <c:manualLayout>
          <c:xMode val="edge"/>
          <c:yMode val="edge"/>
          <c:x val="4.784422173801308E-2"/>
          <c:y val="1.5912480521829125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lineChart>
        <c:grouping val="standard"/>
        <c:varyColors val="0"/>
        <c:ser>
          <c:idx val="0"/>
          <c:order val="0"/>
          <c:tx>
            <c:strRef>
              <c:f>'%PIB_2'!$AI$7</c:f>
              <c:strCache>
                <c:ptCount val="1"/>
                <c:pt idx="0">
                  <c:v>Chile</c:v>
                </c:pt>
              </c:strCache>
            </c:strRef>
          </c:tx>
          <c:spPr>
            <a:ln w="28575" cap="rnd">
              <a:solidFill>
                <a:srgbClr val="961A1A"/>
              </a:solidFill>
              <a:round/>
            </a:ln>
            <a:effectLst/>
          </c:spPr>
          <c:marker>
            <c:symbol val="circle"/>
            <c:size val="6"/>
            <c:spPr>
              <a:solidFill>
                <a:srgbClr val="961A1A"/>
              </a:solidFill>
              <a:ln w="9525">
                <a:solidFill>
                  <a:srgbClr val="961A1A"/>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961A1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'%PIB_2'!$AH$8:$AH$24</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'%PIB_2'!$AI$8:$AI$24</c:f>
              <c:numCache>
                <c:formatCode>#,##0.00</c:formatCode>
                <c:ptCount val="17"/>
                <c:pt idx="0">
                  <c:v>#N/A</c:v>
                </c:pt>
                <c:pt idx="1">
                  <c:v>#N/A</c:v>
                </c:pt>
                <c:pt idx="2">
                  <c:v>#N/A</c:v>
                </c:pt>
                <c:pt idx="3">
                  <c:v>#N/A</c:v>
                </c:pt>
                <c:pt idx="4">
                  <c:v>#N/A</c:v>
                </c:pt>
                <c:pt idx="5">
                  <c:v>#N/A</c:v>
                </c:pt>
                <c:pt idx="6">
                  <c:v>#N/A</c:v>
                </c:pt>
                <c:pt idx="7">
                  <c:v>0.30956537535873002</c:v>
                </c:pt>
                <c:pt idx="8">
                  <c:v>0.37496788899227002</c:v>
                </c:pt>
                <c:pt idx="9">
                  <c:v>0.35202125310485</c:v>
                </c:pt>
                <c:pt idx="10">
                  <c:v>0.32947489587904999</c:v>
                </c:pt>
                <c:pt idx="11">
                  <c:v>0.35144205719094002</c:v>
                </c:pt>
                <c:pt idx="12">
                  <c:v>0.36220470205029998</c:v>
                </c:pt>
                <c:pt idx="13">
                  <c:v>0.38869966142485002</c:v>
                </c:pt>
                <c:pt idx="14">
                  <c:v>0.37497324298961998</c:v>
                </c:pt>
                <c:pt idx="15">
                  <c:v>0.38060165528752998</c:v>
                </c:pt>
                <c:pt idx="16">
                  <c:v>0.36243741880653002</c:v>
                </c:pt>
              </c:numCache>
            </c:numRef>
          </c:val>
          <c:smooth val="0"/>
          <c:extLst>
            <c:ext xmlns:c16="http://schemas.microsoft.com/office/drawing/2014/chart" uri="{C3380CC4-5D6E-409C-BE32-E72D297353CC}">
              <c16:uniqueId val="{00000000-3C6C-471C-903F-7EFC681AA33B}"/>
            </c:ext>
          </c:extLst>
        </c:ser>
        <c:ser>
          <c:idx val="1"/>
          <c:order val="1"/>
          <c:tx>
            <c:strRef>
              <c:f>'%PIB_2'!$AJ$7</c:f>
              <c:strCache>
                <c:ptCount val="1"/>
                <c:pt idx="0">
                  <c:v>OECD - Total</c:v>
                </c:pt>
              </c:strCache>
            </c:strRef>
          </c:tx>
          <c:spPr>
            <a:ln w="34925" cap="rnd" cmpd="sng">
              <a:solidFill>
                <a:srgbClr val="7030A0"/>
              </a:solidFill>
              <a:prstDash val="solid"/>
              <a:round/>
            </a:ln>
            <a:effectLst/>
          </c:spPr>
          <c:marker>
            <c:symbol val="circle"/>
            <c:size val="8"/>
            <c:spPr>
              <a:solidFill>
                <a:srgbClr val="7030A0"/>
              </a:solidFill>
              <a:ln w="9525">
                <a:solidFill>
                  <a:schemeClr val="bg1">
                    <a:lumMod val="65000"/>
                  </a:schemeClr>
                </a:solidFill>
                <a:prstDash val="dashDot"/>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7030A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'%PIB_2'!$AH$8:$AH$24</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'%PIB_2'!$AJ$8:$AJ$24</c:f>
              <c:numCache>
                <c:formatCode>#,##0.00</c:formatCode>
                <c:ptCount val="17"/>
                <c:pt idx="0">
                  <c:v>2.1169485123638601</c:v>
                </c:pt>
                <c:pt idx="1">
                  <c:v>2.1548338059008598</c:v>
                </c:pt>
                <c:pt idx="2">
                  <c:v>2.1313021095805298</c:v>
                </c:pt>
                <c:pt idx="3">
                  <c:v>2.1370979649872299</c:v>
                </c:pt>
                <c:pt idx="4">
                  <c:v>2.11068074395626</c:v>
                </c:pt>
                <c:pt idx="5">
                  <c:v>2.1396826240249198</c:v>
                </c:pt>
                <c:pt idx="6">
                  <c:v>2.1710115121243501</c:v>
                </c:pt>
                <c:pt idx="7">
                  <c:v>2.2055553264860599</c:v>
                </c:pt>
                <c:pt idx="8">
                  <c:v>2.27652442407217</c:v>
                </c:pt>
                <c:pt idx="9">
                  <c:v>2.3245737718152699</c:v>
                </c:pt>
                <c:pt idx="10">
                  <c:v>2.2862772396842002</c:v>
                </c:pt>
                <c:pt idx="11">
                  <c:v>2.3178871689591798</c:v>
                </c:pt>
                <c:pt idx="12">
                  <c:v>2.3131686643628799</c:v>
                </c:pt>
                <c:pt idx="13">
                  <c:v>2.3384596521997301</c:v>
                </c:pt>
                <c:pt idx="14">
                  <c:v>2.36053356660751</c:v>
                </c:pt>
                <c:pt idx="15">
                  <c:v>2.3572883162163998</c:v>
                </c:pt>
                <c:pt idx="16">
                  <c:v>2.33728508560894</c:v>
                </c:pt>
              </c:numCache>
            </c:numRef>
          </c:val>
          <c:smooth val="0"/>
          <c:extLst>
            <c:ext xmlns:c16="http://schemas.microsoft.com/office/drawing/2014/chart" uri="{C3380CC4-5D6E-409C-BE32-E72D297353CC}">
              <c16:uniqueId val="{00000001-3C6C-471C-903F-7EFC681AA33B}"/>
            </c:ext>
          </c:extLst>
        </c:ser>
        <c:ser>
          <c:idx val="2"/>
          <c:order val="2"/>
          <c:tx>
            <c:strRef>
              <c:f>'%PIB_2'!$AK$7</c:f>
              <c:strCache>
                <c:ptCount val="1"/>
                <c:pt idx="0">
                  <c:v>European Union (28 countries)</c:v>
                </c:pt>
              </c:strCache>
            </c:strRef>
          </c:tx>
          <c:spPr>
            <a:ln w="28575" cap="rnd">
              <a:solidFill>
                <a:schemeClr val="accent1">
                  <a:lumMod val="50000"/>
                </a:schemeClr>
              </a:solidFill>
              <a:round/>
            </a:ln>
            <a:effectLst/>
          </c:spPr>
          <c:marker>
            <c:symbol val="circle"/>
            <c:size val="5"/>
            <c:spPr>
              <a:solidFill>
                <a:schemeClr val="accent1">
                  <a:lumMod val="50000"/>
                </a:schemeClr>
              </a:solidFill>
              <a:ln w="9525">
                <a:solidFill>
                  <a:schemeClr val="accent1">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'%PIB_2'!$AH$8:$AH$24</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'%PIB_2'!$AK$8:$AK$24</c:f>
              <c:numCache>
                <c:formatCode>#,##0.00</c:formatCode>
                <c:ptCount val="17"/>
                <c:pt idx="0">
                  <c:v>1.67061949656204</c:v>
                </c:pt>
                <c:pt idx="1">
                  <c:v>1.69160239786073</c:v>
                </c:pt>
                <c:pt idx="2">
                  <c:v>1.69587674063264</c:v>
                </c:pt>
                <c:pt idx="3">
                  <c:v>1.6853757715928801</c:v>
                </c:pt>
                <c:pt idx="4">
                  <c:v>1.6602728381718601</c:v>
                </c:pt>
                <c:pt idx="5">
                  <c:v>1.6617356465969799</c:v>
                </c:pt>
                <c:pt idx="6">
                  <c:v>1.6836173343623899</c:v>
                </c:pt>
                <c:pt idx="7">
                  <c:v>1.6920176112009899</c:v>
                </c:pt>
                <c:pt idx="8">
                  <c:v>1.7577843553386701</c:v>
                </c:pt>
                <c:pt idx="9">
                  <c:v>1.8351441385951199</c:v>
                </c:pt>
                <c:pt idx="10">
                  <c:v>1.8358698835541201</c:v>
                </c:pt>
                <c:pt idx="11">
                  <c:v>1.8769698096785301</c:v>
                </c:pt>
                <c:pt idx="12">
                  <c:v>1.91319887768495</c:v>
                </c:pt>
                <c:pt idx="13">
                  <c:v>1.92192563461552</c:v>
                </c:pt>
                <c:pt idx="14">
                  <c:v>1.94759480554124</c:v>
                </c:pt>
                <c:pt idx="15">
                  <c:v>1.9584654752476001</c:v>
                </c:pt>
                <c:pt idx="16">
                  <c:v>1.93491593494752</c:v>
                </c:pt>
              </c:numCache>
            </c:numRef>
          </c:val>
          <c:smooth val="0"/>
          <c:extLst>
            <c:ext xmlns:c16="http://schemas.microsoft.com/office/drawing/2014/chart" uri="{C3380CC4-5D6E-409C-BE32-E72D297353CC}">
              <c16:uniqueId val="{00000002-3C6C-471C-903F-7EFC681AA33B}"/>
            </c:ext>
          </c:extLst>
        </c:ser>
        <c:ser>
          <c:idx val="3"/>
          <c:order val="3"/>
          <c:tx>
            <c:strRef>
              <c:f>'%PIB_2'!$AL$7</c:f>
              <c:strCache>
                <c:ptCount val="1"/>
                <c:pt idx="0">
                  <c:v>Japan</c:v>
                </c:pt>
              </c:strCache>
            </c:strRef>
          </c:tx>
          <c:spPr>
            <a:ln w="28575" cap="rnd">
              <a:solidFill>
                <a:schemeClr val="accent6">
                  <a:lumMod val="50000"/>
                </a:schemeClr>
              </a:solidFill>
              <a:round/>
            </a:ln>
            <a:effectLst/>
          </c:spPr>
          <c:marker>
            <c:symbol val="circle"/>
            <c:size val="5"/>
            <c:spPr>
              <a:solidFill>
                <a:schemeClr val="accent6">
                  <a:lumMod val="50000"/>
                </a:schemeClr>
              </a:solidFill>
              <a:ln w="9525">
                <a:solidFill>
                  <a:schemeClr val="accent6">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6">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'%PIB_2'!$AH$8:$AH$24</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'%PIB_2'!$AL$8:$AL$24</c:f>
              <c:numCache>
                <c:formatCode>#,##0.00</c:formatCode>
                <c:ptCount val="17"/>
                <c:pt idx="0">
                  <c:v>2.9056860943296599</c:v>
                </c:pt>
                <c:pt idx="1">
                  <c:v>2.9718304796321302</c:v>
                </c:pt>
                <c:pt idx="2">
                  <c:v>3.01393971389157</c:v>
                </c:pt>
                <c:pt idx="3">
                  <c:v>3.0429533758879299</c:v>
                </c:pt>
                <c:pt idx="4">
                  <c:v>3.0295184670613402</c:v>
                </c:pt>
                <c:pt idx="5">
                  <c:v>3.18099382446586</c:v>
                </c:pt>
                <c:pt idx="6">
                  <c:v>3.2784430677439298</c:v>
                </c:pt>
                <c:pt idx="7">
                  <c:v>3.3395960263929099</c:v>
                </c:pt>
                <c:pt idx="8">
                  <c:v>3.3371799621175202</c:v>
                </c:pt>
                <c:pt idx="9">
                  <c:v>3.2313985058253198</c:v>
                </c:pt>
                <c:pt idx="10">
                  <c:v>3.1370753780474199</c:v>
                </c:pt>
                <c:pt idx="11">
                  <c:v>3.24476642141925</c:v>
                </c:pt>
                <c:pt idx="12">
                  <c:v>3.2090839369545501</c:v>
                </c:pt>
                <c:pt idx="13">
                  <c:v>3.31495982714583</c:v>
                </c:pt>
                <c:pt idx="14">
                  <c:v>3.4002185352108301</c:v>
                </c:pt>
                <c:pt idx="15">
                  <c:v>3.27754086669231</c:v>
                </c:pt>
                <c:pt idx="16">
                  <c:v>3.1408060012725501</c:v>
                </c:pt>
              </c:numCache>
            </c:numRef>
          </c:val>
          <c:smooth val="0"/>
          <c:extLst>
            <c:ext xmlns:c16="http://schemas.microsoft.com/office/drawing/2014/chart" uri="{C3380CC4-5D6E-409C-BE32-E72D297353CC}">
              <c16:uniqueId val="{00000003-3C6C-471C-903F-7EFC681AA33B}"/>
            </c:ext>
          </c:extLst>
        </c:ser>
        <c:ser>
          <c:idx val="4"/>
          <c:order val="4"/>
          <c:tx>
            <c:strRef>
              <c:f>'%PIB_2'!$AM$7</c:f>
              <c:strCache>
                <c:ptCount val="1"/>
                <c:pt idx="0">
                  <c:v>Korea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6">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'%PIB_2'!$AH$8:$AH$24</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'%PIB_2'!$AM$8:$AM$24</c:f>
              <c:numCache>
                <c:formatCode>#,##0.00</c:formatCode>
                <c:ptCount val="17"/>
                <c:pt idx="0">
                  <c:v>2.1802324867448002</c:v>
                </c:pt>
                <c:pt idx="1">
                  <c:v>2.3410843825368</c:v>
                </c:pt>
                <c:pt idx="2">
                  <c:v>2.2738150001266502</c:v>
                </c:pt>
                <c:pt idx="3">
                  <c:v>2.35150095207231</c:v>
                </c:pt>
                <c:pt idx="4">
                  <c:v>2.5324777496421098</c:v>
                </c:pt>
                <c:pt idx="5">
                  <c:v>2.6261670478919701</c:v>
                </c:pt>
                <c:pt idx="6">
                  <c:v>2.8306582360872801</c:v>
                </c:pt>
                <c:pt idx="7">
                  <c:v>3.0003492195313601</c:v>
                </c:pt>
                <c:pt idx="8">
                  <c:v>3.1234311876534799</c:v>
                </c:pt>
                <c:pt idx="9">
                  <c:v>3.2932400249438301</c:v>
                </c:pt>
                <c:pt idx="10">
                  <c:v>3.4659414374207702</c:v>
                </c:pt>
                <c:pt idx="11">
                  <c:v>3.7436129839023802</c:v>
                </c:pt>
                <c:pt idx="12">
                  <c:v>4.0255432819775798</c:v>
                </c:pt>
                <c:pt idx="13">
                  <c:v>4.1485284663548496</c:v>
                </c:pt>
                <c:pt idx="14">
                  <c:v>4.2887433256758198</c:v>
                </c:pt>
                <c:pt idx="15">
                  <c:v>4.2170170615639897</c:v>
                </c:pt>
                <c:pt idx="16">
                  <c:v>4.22744071918508</c:v>
                </c:pt>
              </c:numCache>
            </c:numRef>
          </c:val>
          <c:smooth val="0"/>
          <c:extLst>
            <c:ext xmlns:c16="http://schemas.microsoft.com/office/drawing/2014/chart" uri="{C3380CC4-5D6E-409C-BE32-E72D297353CC}">
              <c16:uniqueId val="{00000004-3C6C-471C-903F-7EFC681AA33B}"/>
            </c:ext>
          </c:extLst>
        </c:ser>
        <c:ser>
          <c:idx val="5"/>
          <c:order val="5"/>
          <c:tx>
            <c:strRef>
              <c:f>'%PIB_2'!$AN$7</c:f>
              <c:strCache>
                <c:ptCount val="1"/>
                <c:pt idx="0">
                  <c:v>Spain</c:v>
                </c:pt>
              </c:strCache>
            </c:strRef>
          </c:tx>
          <c:spPr>
            <a:ln w="28575" cap="rnd">
              <a:solidFill>
                <a:schemeClr val="accent4">
                  <a:lumMod val="75000"/>
                </a:schemeClr>
              </a:solidFill>
              <a:round/>
            </a:ln>
            <a:effectLst/>
          </c:spPr>
          <c:marker>
            <c:symbol val="circle"/>
            <c:size val="5"/>
            <c:spPr>
              <a:solidFill>
                <a:schemeClr val="accent4">
                  <a:lumMod val="75000"/>
                </a:schemeClr>
              </a:solidFill>
              <a:ln w="9525">
                <a:solidFill>
                  <a:schemeClr val="accent4">
                    <a:lumMod val="7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4">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'%PIB_2'!$AH$8:$AH$24</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'%PIB_2'!$AN$8:$AN$24</c:f>
              <c:numCache>
                <c:formatCode>#,##0.00</c:formatCode>
                <c:ptCount val="17"/>
                <c:pt idx="0">
                  <c:v>0.88494978723404005</c:v>
                </c:pt>
                <c:pt idx="1">
                  <c:v>0.89019410230898999</c:v>
                </c:pt>
                <c:pt idx="2">
                  <c:v>0.96004980728371003</c:v>
                </c:pt>
                <c:pt idx="3">
                  <c:v>1.0221931815918901</c:v>
                </c:pt>
                <c:pt idx="4">
                  <c:v>1.0384900513106301</c:v>
                </c:pt>
                <c:pt idx="5">
                  <c:v>1.0957708534375901</c:v>
                </c:pt>
                <c:pt idx="6">
                  <c:v>1.17217486760571</c:v>
                </c:pt>
                <c:pt idx="7">
                  <c:v>1.2344822526130901</c:v>
                </c:pt>
                <c:pt idx="8">
                  <c:v>1.3170635848507199</c:v>
                </c:pt>
                <c:pt idx="9">
                  <c:v>1.3513413348012899</c:v>
                </c:pt>
                <c:pt idx="10">
                  <c:v>1.3496144541531201</c:v>
                </c:pt>
                <c:pt idx="11">
                  <c:v>1.32507897153438</c:v>
                </c:pt>
                <c:pt idx="12">
                  <c:v>1.2878835946778999</c:v>
                </c:pt>
                <c:pt idx="13">
                  <c:v>1.2685860194034699</c:v>
                </c:pt>
                <c:pt idx="14">
                  <c:v>1.2353545316143499</c:v>
                </c:pt>
                <c:pt idx="15">
                  <c:v>1.2196318882071999</c:v>
                </c:pt>
                <c:pt idx="16">
                  <c:v>1.1854929987966301</c:v>
                </c:pt>
              </c:numCache>
            </c:numRef>
          </c:val>
          <c:smooth val="0"/>
          <c:extLst>
            <c:ext xmlns:c16="http://schemas.microsoft.com/office/drawing/2014/chart" uri="{C3380CC4-5D6E-409C-BE32-E72D297353CC}">
              <c16:uniqueId val="{00000005-3C6C-471C-903F-7EFC681AA33B}"/>
            </c:ext>
          </c:extLst>
        </c:ser>
        <c:dLbls>
          <c:dLblPos val="t"/>
          <c:showLegendKey val="0"/>
          <c:showVal val="1"/>
          <c:showCatName val="0"/>
          <c:showSerName val="0"/>
          <c:showPercent val="0"/>
          <c:showBubbleSize val="0"/>
        </c:dLbls>
        <c:marker val="1"/>
        <c:smooth val="0"/>
        <c:axId val="526420304"/>
        <c:axId val="526421552"/>
      </c:lineChart>
      <c:catAx>
        <c:axId val="5264203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26421552"/>
        <c:crosses val="autoZero"/>
        <c:auto val="1"/>
        <c:lblAlgn val="ctr"/>
        <c:lblOffset val="100"/>
        <c:noMultiLvlLbl val="0"/>
      </c:catAx>
      <c:valAx>
        <c:axId val="526421552"/>
        <c:scaling>
          <c:orientation val="minMax"/>
        </c:scaling>
        <c:delete val="0"/>
        <c:axPos val="l"/>
        <c:majorGridlines>
          <c:spPr>
            <a:ln w="9525" cap="flat" cmpd="sng" algn="ctr">
              <a:solidFill>
                <a:schemeClr val="bg1">
                  <a:lumMod val="9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64203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s-CL" sz="2000" b="1" dirty="0"/>
              <a:t>Gasto</a:t>
            </a:r>
            <a:r>
              <a:rPr lang="es-CL" sz="2000" b="1" baseline="0" dirty="0"/>
              <a:t> en I+D (% PIB) vs. </a:t>
            </a:r>
            <a:r>
              <a:rPr lang="es-CL" sz="2000" b="1" baseline="0" dirty="0" smtClean="0"/>
              <a:t>publicaciones </a:t>
            </a:r>
            <a:r>
              <a:rPr lang="es-CL" sz="2000" b="1" baseline="0" dirty="0"/>
              <a:t>científicas (SJR</a:t>
            </a:r>
            <a:r>
              <a:rPr lang="es-CL" sz="2000" b="1" baseline="0" dirty="0" smtClean="0"/>
              <a:t>) por país, 2015 *</a:t>
            </a:r>
            <a:endParaRPr lang="es-CL" sz="2000" b="1" dirty="0"/>
          </a:p>
        </c:rich>
      </c:tx>
      <c:layout>
        <c:manualLayout>
          <c:xMode val="edge"/>
          <c:yMode val="edge"/>
          <c:x val="6.9172463414512692E-2"/>
          <c:y val="1.0991329975448369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5136591180268"/>
          <c:y val="0.12068370335581248"/>
          <c:w val="0.83001240931010478"/>
          <c:h val="0.7544553567568173"/>
        </c:manualLayout>
      </c:layout>
      <c:scatterChart>
        <c:scatterStyle val="lineMarker"/>
        <c:varyColors val="0"/>
        <c:ser>
          <c:idx val="0"/>
          <c:order val="0"/>
          <c:spPr>
            <a:ln w="25400" cap="rnd">
              <a:noFill/>
              <a:round/>
            </a:ln>
            <a:effectLst/>
          </c:spPr>
          <c:marker>
            <c:symbol val="diamond"/>
            <c:size val="8"/>
            <c:spPr>
              <a:solidFill>
                <a:schemeClr val="accent1"/>
              </a:solidFill>
              <a:ln w="19050" cap="rnd" cmpd="sng">
                <a:noFill/>
                <a:round/>
              </a:ln>
              <a:effectLst/>
            </c:spPr>
          </c:marker>
          <c:dPt>
            <c:idx val="37"/>
            <c:marker>
              <c:symbol val="diamond"/>
              <c:size val="8"/>
              <c:spPr>
                <a:solidFill>
                  <a:srgbClr val="C00000"/>
                </a:solidFill>
                <a:ln w="19050" cap="rnd" cmpd="sng">
                  <a:noFill/>
                  <a:round/>
                </a:ln>
                <a:effectLst/>
              </c:spPr>
            </c:marker>
            <c:bubble3D val="0"/>
            <c:extLst>
              <c:ext xmlns:c16="http://schemas.microsoft.com/office/drawing/2014/chart" uri="{C3380CC4-5D6E-409C-BE32-E72D297353CC}">
                <c16:uniqueId val="{00000000-0187-463C-A069-977C825D9514}"/>
              </c:ext>
            </c:extLst>
          </c:dPt>
          <c:trendline>
            <c:spPr>
              <a:ln w="12700" cap="rnd" cmpd="sng">
                <a:solidFill>
                  <a:schemeClr val="accent5">
                    <a:lumMod val="75000"/>
                  </a:schemeClr>
                </a:solidFill>
                <a:prstDash val="solid"/>
              </a:ln>
              <a:effectLst/>
            </c:spPr>
            <c:trendlineType val="power"/>
            <c:dispRSqr val="0"/>
            <c:dispEq val="0"/>
          </c:trendline>
          <c:xVal>
            <c:numRef>
              <c:f>'[Gasto en I+D vs Publicaciones.xls]Data'!$D$4:$D$86</c:f>
              <c:numCache>
                <c:formatCode>0.000</c:formatCode>
                <c:ptCount val="83"/>
                <c:pt idx="0">
                  <c:v>1.7030400000000001</c:v>
                </c:pt>
                <c:pt idx="1">
                  <c:v>2.8774899999999999</c:v>
                </c:pt>
                <c:pt idx="2">
                  <c:v>0.62739999999999996</c:v>
                </c:pt>
                <c:pt idx="3">
                  <c:v>3.28363</c:v>
                </c:pt>
                <c:pt idx="4">
                  <c:v>2.2313499999999999</c:v>
                </c:pt>
                <c:pt idx="5">
                  <c:v>1.3348800000000001</c:v>
                </c:pt>
                <c:pt idx="6" formatCode="General">
                  <c:v>1.65</c:v>
                </c:pt>
                <c:pt idx="7" formatCode="General">
                  <c:v>1.88</c:v>
                </c:pt>
                <c:pt idx="8">
                  <c:v>1.2196100000000001</c:v>
                </c:pt>
                <c:pt idx="9">
                  <c:v>4.2281599999999999</c:v>
                </c:pt>
                <c:pt idx="10">
                  <c:v>1.13202</c:v>
                </c:pt>
                <c:pt idx="11">
                  <c:v>2.01329</c:v>
                </c:pt>
                <c:pt idx="12" formatCode="General">
                  <c:v>3.37</c:v>
                </c:pt>
                <c:pt idx="13">
                  <c:v>1.0033700000000001</c:v>
                </c:pt>
                <c:pt idx="14">
                  <c:v>3.2628499999999998</c:v>
                </c:pt>
                <c:pt idx="15" formatCode="General">
                  <c:v>3.04</c:v>
                </c:pt>
                <c:pt idx="16">
                  <c:v>2.45668</c:v>
                </c:pt>
                <c:pt idx="17">
                  <c:v>1.29813</c:v>
                </c:pt>
                <c:pt idx="18">
                  <c:v>3.0138699999999998</c:v>
                </c:pt>
                <c:pt idx="19">
                  <c:v>3.0718100000000002</c:v>
                </c:pt>
                <c:pt idx="20">
                  <c:v>1.94865</c:v>
                </c:pt>
                <c:pt idx="21">
                  <c:v>1.27885</c:v>
                </c:pt>
                <c:pt idx="22">
                  <c:v>0.55237999999999998</c:v>
                </c:pt>
                <c:pt idx="23">
                  <c:v>1.9330099999999999</c:v>
                </c:pt>
                <c:pt idx="24" formatCode="General">
                  <c:v>2.16</c:v>
                </c:pt>
                <c:pt idx="25">
                  <c:v>4.2663200000000003</c:v>
                </c:pt>
                <c:pt idx="26" formatCode="General">
                  <c:v>0.8</c:v>
                </c:pt>
                <c:pt idx="27">
                  <c:v>2.9047399999999999</c:v>
                </c:pt>
                <c:pt idx="28">
                  <c:v>0.95672999999999997</c:v>
                </c:pt>
                <c:pt idx="29">
                  <c:v>0.76127999999999996</c:v>
                </c:pt>
                <c:pt idx="30">
                  <c:v>0.72269000000000005</c:v>
                </c:pt>
                <c:pt idx="31">
                  <c:v>0.48764999999999997</c:v>
                </c:pt>
                <c:pt idx="32" formatCode="General">
                  <c:v>1.26</c:v>
                </c:pt>
                <c:pt idx="33" formatCode="General">
                  <c:v>0.62</c:v>
                </c:pt>
                <c:pt idx="34" formatCode="General">
                  <c:v>1.2</c:v>
                </c:pt>
                <c:pt idx="35">
                  <c:v>0.62719999999999998</c:v>
                </c:pt>
                <c:pt idx="36">
                  <c:v>0.24554000000000001</c:v>
                </c:pt>
                <c:pt idx="37">
                  <c:v>0.38444</c:v>
                </c:pt>
                <c:pt idx="38">
                  <c:v>1.3776200000000001</c:v>
                </c:pt>
                <c:pt idx="39">
                  <c:v>0.61741999999999997</c:v>
                </c:pt>
                <c:pt idx="40">
                  <c:v>0.24177000000000001</c:v>
                </c:pt>
                <c:pt idx="41">
                  <c:v>1.17845</c:v>
                </c:pt>
                <c:pt idx="42">
                  <c:v>0.86609999999999998</c:v>
                </c:pt>
                <c:pt idx="43">
                  <c:v>0.63168000000000002</c:v>
                </c:pt>
                <c:pt idx="44">
                  <c:v>0.85438999999999998</c:v>
                </c:pt>
                <c:pt idx="45">
                  <c:v>2.2117399999999998</c:v>
                </c:pt>
                <c:pt idx="46">
                  <c:v>0.86558999999999997</c:v>
                </c:pt>
                <c:pt idx="47">
                  <c:v>0.95657000000000003</c:v>
                </c:pt>
                <c:pt idx="48">
                  <c:v>1.0424599999999999</c:v>
                </c:pt>
                <c:pt idx="49">
                  <c:v>1.49502</c:v>
                </c:pt>
                <c:pt idx="50">
                  <c:v>0.16944000000000001</c:v>
                </c:pt>
                <c:pt idx="51">
                  <c:v>0.42853999999999998</c:v>
                </c:pt>
                <c:pt idx="52">
                  <c:v>3.7240000000000002E-2</c:v>
                </c:pt>
                <c:pt idx="53">
                  <c:v>0.45584999999999998</c:v>
                </c:pt>
                <c:pt idx="54">
                  <c:v>0.11729000000000001</c:v>
                </c:pt>
                <c:pt idx="55">
                  <c:v>0.62549999999999994</c:v>
                </c:pt>
                <c:pt idx="56">
                  <c:v>1.28773</c:v>
                </c:pt>
                <c:pt idx="57">
                  <c:v>0.51671999999999996</c:v>
                </c:pt>
                <c:pt idx="58">
                  <c:v>0.24646999999999999</c:v>
                </c:pt>
                <c:pt idx="59">
                  <c:v>2.2149299999999998</c:v>
                </c:pt>
                <c:pt idx="60">
                  <c:v>0.32046000000000002</c:v>
                </c:pt>
                <c:pt idx="61">
                  <c:v>0.25069000000000002</c:v>
                </c:pt>
                <c:pt idx="62">
                  <c:v>0.44329000000000002</c:v>
                </c:pt>
                <c:pt idx="63">
                  <c:v>0.13305</c:v>
                </c:pt>
                <c:pt idx="64">
                  <c:v>0.21897</c:v>
                </c:pt>
                <c:pt idx="65">
                  <c:v>0.22244</c:v>
                </c:pt>
                <c:pt idx="66">
                  <c:v>0.43078</c:v>
                </c:pt>
                <c:pt idx="67">
                  <c:v>0.76922999999999997</c:v>
                </c:pt>
                <c:pt idx="68">
                  <c:v>0.21354000000000001</c:v>
                </c:pt>
                <c:pt idx="69">
                  <c:v>0.36967</c:v>
                </c:pt>
                <c:pt idx="70">
                  <c:v>0.38018999999999997</c:v>
                </c:pt>
                <c:pt idx="71">
                  <c:v>0.11827</c:v>
                </c:pt>
                <c:pt idx="72">
                  <c:v>0.33732000000000001</c:v>
                </c:pt>
                <c:pt idx="73">
                  <c:v>0.15501000000000001</c:v>
                </c:pt>
                <c:pt idx="74">
                  <c:v>0.12931000000000001</c:v>
                </c:pt>
                <c:pt idx="75">
                  <c:v>0.12086</c:v>
                </c:pt>
                <c:pt idx="76">
                  <c:v>0.13020000000000001</c:v>
                </c:pt>
                <c:pt idx="77">
                  <c:v>0.1089</c:v>
                </c:pt>
                <c:pt idx="78">
                  <c:v>0.10795</c:v>
                </c:pt>
                <c:pt idx="79">
                  <c:v>5.2839999999999998E-2</c:v>
                </c:pt>
                <c:pt idx="80">
                  <c:v>0.22178</c:v>
                </c:pt>
              </c:numCache>
            </c:numRef>
          </c:xVal>
          <c:yVal>
            <c:numRef>
              <c:f>'[Gasto en I+D vs Publicaciones.xls]Data'!$E$4:$E$86</c:f>
              <c:numCache>
                <c:formatCode>General</c:formatCode>
                <c:ptCount val="83"/>
                <c:pt idx="0">
                  <c:v>195247</c:v>
                </c:pt>
                <c:pt idx="1">
                  <c:v>171792</c:v>
                </c:pt>
                <c:pt idx="2">
                  <c:v>138633</c:v>
                </c:pt>
                <c:pt idx="3">
                  <c:v>124958</c:v>
                </c:pt>
                <c:pt idx="4">
                  <c:v>119284</c:v>
                </c:pt>
                <c:pt idx="5">
                  <c:v>109972</c:v>
                </c:pt>
                <c:pt idx="6">
                  <c:v>102478</c:v>
                </c:pt>
                <c:pt idx="7">
                  <c:v>93488</c:v>
                </c:pt>
                <c:pt idx="8">
                  <c:v>88837</c:v>
                </c:pt>
                <c:pt idx="9">
                  <c:v>80819</c:v>
                </c:pt>
                <c:pt idx="10">
                  <c:v>66704</c:v>
                </c:pt>
                <c:pt idx="11">
                  <c:v>57917</c:v>
                </c:pt>
                <c:pt idx="12">
                  <c:v>44800</c:v>
                </c:pt>
                <c:pt idx="13">
                  <c:v>42837</c:v>
                </c:pt>
                <c:pt idx="14">
                  <c:v>39500</c:v>
                </c:pt>
                <c:pt idx="15">
                  <c:v>38117</c:v>
                </c:pt>
                <c:pt idx="16">
                  <c:v>33130</c:v>
                </c:pt>
                <c:pt idx="17">
                  <c:v>27359</c:v>
                </c:pt>
                <c:pt idx="18">
                  <c:v>26344</c:v>
                </c:pt>
                <c:pt idx="19">
                  <c:v>24725</c:v>
                </c:pt>
                <c:pt idx="20">
                  <c:v>23959</c:v>
                </c:pt>
                <c:pt idx="21">
                  <c:v>23928</c:v>
                </c:pt>
                <c:pt idx="22">
                  <c:v>21018</c:v>
                </c:pt>
                <c:pt idx="23">
                  <c:v>20721</c:v>
                </c:pt>
                <c:pt idx="24">
                  <c:v>20361</c:v>
                </c:pt>
                <c:pt idx="25">
                  <c:v>20287</c:v>
                </c:pt>
                <c:pt idx="26">
                  <c:v>20261</c:v>
                </c:pt>
                <c:pt idx="27">
                  <c:v>19872</c:v>
                </c:pt>
                <c:pt idx="28">
                  <c:v>18798</c:v>
                </c:pt>
                <c:pt idx="29">
                  <c:v>16782</c:v>
                </c:pt>
                <c:pt idx="30">
                  <c:v>16609</c:v>
                </c:pt>
                <c:pt idx="31">
                  <c:v>15201</c:v>
                </c:pt>
                <c:pt idx="32">
                  <c:v>14763</c:v>
                </c:pt>
                <c:pt idx="33">
                  <c:v>13347</c:v>
                </c:pt>
                <c:pt idx="34">
                  <c:v>13256</c:v>
                </c:pt>
                <c:pt idx="35">
                  <c:v>13062</c:v>
                </c:pt>
                <c:pt idx="36">
                  <c:v>12404</c:v>
                </c:pt>
                <c:pt idx="37">
                  <c:v>11557</c:v>
                </c:pt>
                <c:pt idx="38">
                  <c:v>10695</c:v>
                </c:pt>
                <c:pt idx="39">
                  <c:v>10366</c:v>
                </c:pt>
                <c:pt idx="40">
                  <c:v>8992</c:v>
                </c:pt>
                <c:pt idx="41">
                  <c:v>7501</c:v>
                </c:pt>
                <c:pt idx="42">
                  <c:v>7411</c:v>
                </c:pt>
                <c:pt idx="43">
                  <c:v>7240</c:v>
                </c:pt>
                <c:pt idx="44">
                  <c:v>6692</c:v>
                </c:pt>
                <c:pt idx="45">
                  <c:v>6261</c:v>
                </c:pt>
                <c:pt idx="46">
                  <c:v>4775</c:v>
                </c:pt>
                <c:pt idx="47">
                  <c:v>4061</c:v>
                </c:pt>
                <c:pt idx="48">
                  <c:v>3509</c:v>
                </c:pt>
                <c:pt idx="49">
                  <c:v>3037</c:v>
                </c:pt>
                <c:pt idx="50">
                  <c:v>2491</c:v>
                </c:pt>
                <c:pt idx="51">
                  <c:v>2173</c:v>
                </c:pt>
                <c:pt idx="52">
                  <c:v>2138</c:v>
                </c:pt>
                <c:pt idx="53">
                  <c:v>2097</c:v>
                </c:pt>
                <c:pt idx="54">
                  <c:v>2027</c:v>
                </c:pt>
                <c:pt idx="55">
                  <c:v>2009</c:v>
                </c:pt>
                <c:pt idx="56">
                  <c:v>1977</c:v>
                </c:pt>
                <c:pt idx="57">
                  <c:v>1741</c:v>
                </c:pt>
                <c:pt idx="58">
                  <c:v>1616</c:v>
                </c:pt>
                <c:pt idx="59">
                  <c:v>1541</c:v>
                </c:pt>
                <c:pt idx="60">
                  <c:v>1235</c:v>
                </c:pt>
                <c:pt idx="61">
                  <c:v>1067</c:v>
                </c:pt>
                <c:pt idx="62">
                  <c:v>948</c:v>
                </c:pt>
                <c:pt idx="63">
                  <c:v>924</c:v>
                </c:pt>
                <c:pt idx="64">
                  <c:v>916</c:v>
                </c:pt>
                <c:pt idx="65">
                  <c:v>772</c:v>
                </c:pt>
                <c:pt idx="66">
                  <c:v>767</c:v>
                </c:pt>
                <c:pt idx="67">
                  <c:v>664</c:v>
                </c:pt>
                <c:pt idx="68">
                  <c:v>460</c:v>
                </c:pt>
                <c:pt idx="69">
                  <c:v>400</c:v>
                </c:pt>
                <c:pt idx="70">
                  <c:v>369</c:v>
                </c:pt>
                <c:pt idx="71">
                  <c:v>354</c:v>
                </c:pt>
                <c:pt idx="72">
                  <c:v>334</c:v>
                </c:pt>
                <c:pt idx="73">
                  <c:v>329</c:v>
                </c:pt>
                <c:pt idx="74">
                  <c:v>224</c:v>
                </c:pt>
                <c:pt idx="75">
                  <c:v>163</c:v>
                </c:pt>
                <c:pt idx="76">
                  <c:v>146</c:v>
                </c:pt>
                <c:pt idx="77">
                  <c:v>122</c:v>
                </c:pt>
                <c:pt idx="78">
                  <c:v>119</c:v>
                </c:pt>
                <c:pt idx="79">
                  <c:v>50</c:v>
                </c:pt>
                <c:pt idx="80">
                  <c:v>44</c:v>
                </c:pt>
              </c:numCache>
            </c:numRef>
          </c:yVal>
          <c:smooth val="0"/>
          <c:extLst>
            <c:ext xmlns:c16="http://schemas.microsoft.com/office/drawing/2014/chart" uri="{C3380CC4-5D6E-409C-BE32-E72D297353CC}">
              <c16:uniqueId val="{00000001-0187-463C-A069-977C825D9514}"/>
            </c:ext>
          </c:extLst>
        </c:ser>
        <c:dLbls>
          <c:showLegendKey val="0"/>
          <c:showVal val="0"/>
          <c:showCatName val="0"/>
          <c:showSerName val="0"/>
          <c:showPercent val="0"/>
          <c:showBubbleSize val="0"/>
        </c:dLbls>
        <c:axId val="1659111408"/>
        <c:axId val="1659114320"/>
      </c:scatterChart>
      <c:valAx>
        <c:axId val="16591114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CL" sz="1600" b="1"/>
                  <a:t>Gasto en I+D (% PIB)</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659114320"/>
        <c:crosses val="autoZero"/>
        <c:crossBetween val="midCat"/>
      </c:valAx>
      <c:valAx>
        <c:axId val="16591143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CL" sz="1600" b="1"/>
                  <a:t>Publicaciones </a:t>
                </a:r>
                <a:r>
                  <a:rPr lang="es-CL" sz="1600" b="1" baseline="0"/>
                  <a:t> </a:t>
                </a:r>
                <a:endParaRPr lang="es-CL" sz="1600" b="1"/>
              </a:p>
            </c:rich>
          </c:tx>
          <c:layout>
            <c:manualLayout>
              <c:xMode val="edge"/>
              <c:yMode val="edge"/>
              <c:x val="2.2292312410963046E-2"/>
              <c:y val="0.37730488633730247"/>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659111408"/>
        <c:crosses val="autoZero"/>
        <c:crossBetween val="midCat"/>
        <c:majorUnit val="20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s-CL" sz="2000" b="1" dirty="0"/>
              <a:t>Gasto</a:t>
            </a:r>
            <a:r>
              <a:rPr lang="es-CL" sz="2000" b="1" baseline="0" dirty="0"/>
              <a:t> en I+D (% PIB) vs. </a:t>
            </a:r>
            <a:r>
              <a:rPr lang="es-CL" sz="2000" b="1" baseline="0" dirty="0" smtClean="0"/>
              <a:t>publicaciones </a:t>
            </a:r>
            <a:r>
              <a:rPr lang="es-CL" sz="2000" b="1" baseline="0" dirty="0"/>
              <a:t>científicas (SJR</a:t>
            </a:r>
            <a:r>
              <a:rPr lang="es-CL" sz="2000" b="1" baseline="0" dirty="0" smtClean="0"/>
              <a:t>) por país, </a:t>
            </a:r>
            <a:r>
              <a:rPr lang="es-CL" sz="2000" b="1" baseline="0" dirty="0"/>
              <a:t>2015</a:t>
            </a:r>
            <a:endParaRPr lang="es-CL" sz="2000" b="1" dirty="0"/>
          </a:p>
        </c:rich>
      </c:tx>
      <c:layout>
        <c:manualLayout>
          <c:xMode val="edge"/>
          <c:yMode val="edge"/>
          <c:x val="6.9172463414512692E-2"/>
          <c:y val="1.0991329975448369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513663229282333"/>
          <c:y val="0.10600126066015129"/>
          <c:w val="0.82223747827775595"/>
          <c:h val="0.73742127709961613"/>
        </c:manualLayout>
      </c:layout>
      <c:scatterChart>
        <c:scatterStyle val="lineMarker"/>
        <c:varyColors val="0"/>
        <c:ser>
          <c:idx val="0"/>
          <c:order val="0"/>
          <c:spPr>
            <a:ln w="25400" cap="rnd">
              <a:noFill/>
              <a:round/>
            </a:ln>
            <a:effectLst/>
          </c:spPr>
          <c:marker>
            <c:symbol val="diamond"/>
            <c:size val="8"/>
            <c:spPr>
              <a:solidFill>
                <a:schemeClr val="accent1"/>
              </a:solidFill>
              <a:ln w="19050" cap="rnd" cmpd="sng">
                <a:noFill/>
                <a:round/>
              </a:ln>
              <a:effectLst/>
            </c:spPr>
          </c:marker>
          <c:dPt>
            <c:idx val="37"/>
            <c:marker>
              <c:symbol val="diamond"/>
              <c:size val="8"/>
              <c:spPr>
                <a:solidFill>
                  <a:schemeClr val="accent1"/>
                </a:solidFill>
                <a:ln w="19050" cap="rnd" cmpd="sng">
                  <a:noFill/>
                  <a:round/>
                </a:ln>
                <a:effectLst/>
              </c:spPr>
            </c:marker>
            <c:bubble3D val="0"/>
            <c:extLst>
              <c:ext xmlns:c16="http://schemas.microsoft.com/office/drawing/2014/chart" uri="{C3380CC4-5D6E-409C-BE32-E72D297353CC}">
                <c16:uniqueId val="{00000000-26CD-4456-B777-785721F54867}"/>
              </c:ext>
            </c:extLst>
          </c:dPt>
          <c:dPt>
            <c:idx val="39"/>
            <c:marker>
              <c:symbol val="diamond"/>
              <c:size val="8"/>
              <c:spPr>
                <a:solidFill>
                  <a:srgbClr val="C00000"/>
                </a:solidFill>
                <a:ln w="19050" cap="rnd" cmpd="sng">
                  <a:noFill/>
                  <a:round/>
                </a:ln>
                <a:effectLst/>
              </c:spPr>
            </c:marker>
            <c:bubble3D val="0"/>
            <c:extLst>
              <c:ext xmlns:c16="http://schemas.microsoft.com/office/drawing/2014/chart" uri="{C3380CC4-5D6E-409C-BE32-E72D297353CC}">
                <c16:uniqueId val="{00000001-26CD-4456-B777-785721F54867}"/>
              </c:ext>
            </c:extLst>
          </c:dPt>
          <c:trendline>
            <c:spPr>
              <a:ln w="9525" cap="rnd" cmpd="sng">
                <a:solidFill>
                  <a:schemeClr val="accent1">
                    <a:shade val="50000"/>
                  </a:schemeClr>
                </a:solidFill>
                <a:prstDash val="solid"/>
              </a:ln>
              <a:effectLst/>
            </c:spPr>
            <c:trendlineType val="exp"/>
            <c:dispRSqr val="0"/>
            <c:dispEq val="0"/>
          </c:trendline>
          <c:xVal>
            <c:numRef>
              <c:f>'[Gasto en I+D vs Publicaciones.xls]Hoja2'!$D$4:$D$86</c:f>
              <c:numCache>
                <c:formatCode>0.000</c:formatCode>
                <c:ptCount val="83"/>
                <c:pt idx="0">
                  <c:v>2.7938499999999999</c:v>
                </c:pt>
                <c:pt idx="1">
                  <c:v>2.0655800000000002</c:v>
                </c:pt>
                <c:pt idx="2">
                  <c:v>1.7030400000000001</c:v>
                </c:pt>
                <c:pt idx="3">
                  <c:v>2.8774899999999999</c:v>
                </c:pt>
                <c:pt idx="4">
                  <c:v>0.62739999999999996</c:v>
                </c:pt>
                <c:pt idx="5">
                  <c:v>3.28363</c:v>
                </c:pt>
                <c:pt idx="6">
                  <c:v>2.2313499999999999</c:v>
                </c:pt>
                <c:pt idx="7">
                  <c:v>1.3348800000000001</c:v>
                </c:pt>
                <c:pt idx="8" formatCode="General">
                  <c:v>1.65</c:v>
                </c:pt>
                <c:pt idx="9" formatCode="General">
                  <c:v>1.88</c:v>
                </c:pt>
                <c:pt idx="10">
                  <c:v>1.2196100000000001</c:v>
                </c:pt>
                <c:pt idx="11">
                  <c:v>4.2281599999999999</c:v>
                </c:pt>
                <c:pt idx="12">
                  <c:v>1.13202</c:v>
                </c:pt>
                <c:pt idx="13">
                  <c:v>2.01329</c:v>
                </c:pt>
                <c:pt idx="14" formatCode="General">
                  <c:v>3.37</c:v>
                </c:pt>
                <c:pt idx="15">
                  <c:v>1.0033700000000001</c:v>
                </c:pt>
                <c:pt idx="16">
                  <c:v>3.2628499999999998</c:v>
                </c:pt>
                <c:pt idx="17" formatCode="General">
                  <c:v>3.04</c:v>
                </c:pt>
                <c:pt idx="18">
                  <c:v>2.45668</c:v>
                </c:pt>
                <c:pt idx="19">
                  <c:v>1.29813</c:v>
                </c:pt>
                <c:pt idx="20">
                  <c:v>3.0138699999999998</c:v>
                </c:pt>
                <c:pt idx="21">
                  <c:v>3.0718100000000002</c:v>
                </c:pt>
                <c:pt idx="22">
                  <c:v>1.94865</c:v>
                </c:pt>
                <c:pt idx="23">
                  <c:v>1.27885</c:v>
                </c:pt>
                <c:pt idx="24">
                  <c:v>0.55237999999999998</c:v>
                </c:pt>
                <c:pt idx="25">
                  <c:v>1.9330099999999999</c:v>
                </c:pt>
                <c:pt idx="26" formatCode="General">
                  <c:v>2.16</c:v>
                </c:pt>
                <c:pt idx="27">
                  <c:v>4.2663200000000003</c:v>
                </c:pt>
                <c:pt idx="28" formatCode="General">
                  <c:v>0.8</c:v>
                </c:pt>
                <c:pt idx="29">
                  <c:v>2.9047399999999999</c:v>
                </c:pt>
                <c:pt idx="30">
                  <c:v>0.95672999999999997</c:v>
                </c:pt>
                <c:pt idx="31">
                  <c:v>0.76127999999999996</c:v>
                </c:pt>
                <c:pt idx="32">
                  <c:v>0.72269000000000005</c:v>
                </c:pt>
                <c:pt idx="33">
                  <c:v>0.48764999999999997</c:v>
                </c:pt>
                <c:pt idx="34" formatCode="General">
                  <c:v>1.26</c:v>
                </c:pt>
                <c:pt idx="35" formatCode="General">
                  <c:v>0.62</c:v>
                </c:pt>
                <c:pt idx="36" formatCode="General">
                  <c:v>1.2</c:v>
                </c:pt>
                <c:pt idx="37">
                  <c:v>0.62719999999999998</c:v>
                </c:pt>
                <c:pt idx="38">
                  <c:v>0.24554000000000001</c:v>
                </c:pt>
                <c:pt idx="39">
                  <c:v>0.38444</c:v>
                </c:pt>
                <c:pt idx="40">
                  <c:v>1.3776200000000001</c:v>
                </c:pt>
                <c:pt idx="41">
                  <c:v>0.61741999999999997</c:v>
                </c:pt>
                <c:pt idx="42">
                  <c:v>0.24177000000000001</c:v>
                </c:pt>
                <c:pt idx="43">
                  <c:v>1.17845</c:v>
                </c:pt>
                <c:pt idx="44">
                  <c:v>0.86609999999999998</c:v>
                </c:pt>
                <c:pt idx="45">
                  <c:v>0.63168000000000002</c:v>
                </c:pt>
                <c:pt idx="46">
                  <c:v>0.85438999999999998</c:v>
                </c:pt>
                <c:pt idx="47">
                  <c:v>2.2117399999999998</c:v>
                </c:pt>
                <c:pt idx="48">
                  <c:v>0.86558999999999997</c:v>
                </c:pt>
                <c:pt idx="49">
                  <c:v>0.95657000000000003</c:v>
                </c:pt>
                <c:pt idx="50">
                  <c:v>1.0424599999999999</c:v>
                </c:pt>
                <c:pt idx="51">
                  <c:v>1.49502</c:v>
                </c:pt>
                <c:pt idx="52">
                  <c:v>0.16944000000000001</c:v>
                </c:pt>
                <c:pt idx="53">
                  <c:v>0.42853999999999998</c:v>
                </c:pt>
                <c:pt idx="54">
                  <c:v>3.7240000000000002E-2</c:v>
                </c:pt>
                <c:pt idx="55">
                  <c:v>0.45584999999999998</c:v>
                </c:pt>
                <c:pt idx="56">
                  <c:v>0.11729000000000001</c:v>
                </c:pt>
                <c:pt idx="57">
                  <c:v>0.62549999999999994</c:v>
                </c:pt>
                <c:pt idx="58">
                  <c:v>1.28773</c:v>
                </c:pt>
                <c:pt idx="59">
                  <c:v>0.51671999999999996</c:v>
                </c:pt>
                <c:pt idx="60">
                  <c:v>0.24646999999999999</c:v>
                </c:pt>
                <c:pt idx="61">
                  <c:v>2.2149299999999998</c:v>
                </c:pt>
                <c:pt idx="62">
                  <c:v>0.32046000000000002</c:v>
                </c:pt>
                <c:pt idx="63">
                  <c:v>0.25069000000000002</c:v>
                </c:pt>
                <c:pt idx="64">
                  <c:v>0.44329000000000002</c:v>
                </c:pt>
                <c:pt idx="65">
                  <c:v>0.13305</c:v>
                </c:pt>
                <c:pt idx="66">
                  <c:v>0.21897</c:v>
                </c:pt>
                <c:pt idx="67">
                  <c:v>0.22244</c:v>
                </c:pt>
                <c:pt idx="68">
                  <c:v>0.43078</c:v>
                </c:pt>
                <c:pt idx="69">
                  <c:v>0.76922999999999997</c:v>
                </c:pt>
                <c:pt idx="70">
                  <c:v>0.21354000000000001</c:v>
                </c:pt>
                <c:pt idx="71">
                  <c:v>0.36967</c:v>
                </c:pt>
                <c:pt idx="72">
                  <c:v>0.38018999999999997</c:v>
                </c:pt>
                <c:pt idx="73">
                  <c:v>0.11827</c:v>
                </c:pt>
                <c:pt idx="74">
                  <c:v>0.33732000000000001</c:v>
                </c:pt>
                <c:pt idx="75">
                  <c:v>0.15501000000000001</c:v>
                </c:pt>
                <c:pt idx="76">
                  <c:v>0.12931000000000001</c:v>
                </c:pt>
                <c:pt idx="77">
                  <c:v>0.12086</c:v>
                </c:pt>
                <c:pt idx="78">
                  <c:v>0.13020000000000001</c:v>
                </c:pt>
                <c:pt idx="79">
                  <c:v>0.1089</c:v>
                </c:pt>
                <c:pt idx="80">
                  <c:v>0.10795</c:v>
                </c:pt>
                <c:pt idx="81">
                  <c:v>5.2839999999999998E-2</c:v>
                </c:pt>
                <c:pt idx="82">
                  <c:v>0.22178</c:v>
                </c:pt>
              </c:numCache>
            </c:numRef>
          </c:xVal>
          <c:yVal>
            <c:numRef>
              <c:f>'[Gasto en I+D vs Publicaciones.xls]Hoja2'!$E$4:$E$86</c:f>
              <c:numCache>
                <c:formatCode>General</c:formatCode>
                <c:ptCount val="83"/>
                <c:pt idx="0">
                  <c:v>655178</c:v>
                </c:pt>
                <c:pt idx="1">
                  <c:v>454954</c:v>
                </c:pt>
                <c:pt idx="2">
                  <c:v>195247</c:v>
                </c:pt>
                <c:pt idx="3">
                  <c:v>171792</c:v>
                </c:pt>
                <c:pt idx="4">
                  <c:v>138633</c:v>
                </c:pt>
                <c:pt idx="5">
                  <c:v>124958</c:v>
                </c:pt>
                <c:pt idx="6">
                  <c:v>119284</c:v>
                </c:pt>
                <c:pt idx="7">
                  <c:v>109972</c:v>
                </c:pt>
                <c:pt idx="8">
                  <c:v>102478</c:v>
                </c:pt>
                <c:pt idx="9">
                  <c:v>93488</c:v>
                </c:pt>
                <c:pt idx="10">
                  <c:v>88837</c:v>
                </c:pt>
                <c:pt idx="11">
                  <c:v>80819</c:v>
                </c:pt>
                <c:pt idx="12">
                  <c:v>66704</c:v>
                </c:pt>
                <c:pt idx="13">
                  <c:v>57917</c:v>
                </c:pt>
                <c:pt idx="14">
                  <c:v>44800</c:v>
                </c:pt>
                <c:pt idx="15">
                  <c:v>42837</c:v>
                </c:pt>
                <c:pt idx="16">
                  <c:v>39500</c:v>
                </c:pt>
                <c:pt idx="17">
                  <c:v>38117</c:v>
                </c:pt>
                <c:pt idx="18">
                  <c:v>33130</c:v>
                </c:pt>
                <c:pt idx="19">
                  <c:v>27359</c:v>
                </c:pt>
                <c:pt idx="20">
                  <c:v>26344</c:v>
                </c:pt>
                <c:pt idx="21">
                  <c:v>24725</c:v>
                </c:pt>
                <c:pt idx="22">
                  <c:v>23959</c:v>
                </c:pt>
                <c:pt idx="23">
                  <c:v>23928</c:v>
                </c:pt>
                <c:pt idx="24">
                  <c:v>21018</c:v>
                </c:pt>
                <c:pt idx="25">
                  <c:v>20721</c:v>
                </c:pt>
                <c:pt idx="26">
                  <c:v>20361</c:v>
                </c:pt>
                <c:pt idx="27">
                  <c:v>20287</c:v>
                </c:pt>
                <c:pt idx="28">
                  <c:v>20261</c:v>
                </c:pt>
                <c:pt idx="29">
                  <c:v>19872</c:v>
                </c:pt>
                <c:pt idx="30">
                  <c:v>18798</c:v>
                </c:pt>
                <c:pt idx="31">
                  <c:v>16782</c:v>
                </c:pt>
                <c:pt idx="32">
                  <c:v>16609</c:v>
                </c:pt>
                <c:pt idx="33">
                  <c:v>15201</c:v>
                </c:pt>
                <c:pt idx="34">
                  <c:v>14763</c:v>
                </c:pt>
                <c:pt idx="35">
                  <c:v>13347</c:v>
                </c:pt>
                <c:pt idx="36">
                  <c:v>13256</c:v>
                </c:pt>
                <c:pt idx="37">
                  <c:v>13062</c:v>
                </c:pt>
                <c:pt idx="38">
                  <c:v>12404</c:v>
                </c:pt>
                <c:pt idx="39">
                  <c:v>11557</c:v>
                </c:pt>
                <c:pt idx="40">
                  <c:v>10695</c:v>
                </c:pt>
                <c:pt idx="41">
                  <c:v>10366</c:v>
                </c:pt>
                <c:pt idx="42">
                  <c:v>8992</c:v>
                </c:pt>
                <c:pt idx="43">
                  <c:v>7501</c:v>
                </c:pt>
                <c:pt idx="44">
                  <c:v>7411</c:v>
                </c:pt>
                <c:pt idx="45">
                  <c:v>7240</c:v>
                </c:pt>
                <c:pt idx="46">
                  <c:v>6692</c:v>
                </c:pt>
                <c:pt idx="47">
                  <c:v>6261</c:v>
                </c:pt>
                <c:pt idx="48">
                  <c:v>4775</c:v>
                </c:pt>
                <c:pt idx="49">
                  <c:v>4061</c:v>
                </c:pt>
                <c:pt idx="50">
                  <c:v>3509</c:v>
                </c:pt>
                <c:pt idx="51">
                  <c:v>3037</c:v>
                </c:pt>
                <c:pt idx="52">
                  <c:v>2491</c:v>
                </c:pt>
                <c:pt idx="53">
                  <c:v>2173</c:v>
                </c:pt>
                <c:pt idx="54">
                  <c:v>2138</c:v>
                </c:pt>
                <c:pt idx="55">
                  <c:v>2097</c:v>
                </c:pt>
                <c:pt idx="56">
                  <c:v>2027</c:v>
                </c:pt>
                <c:pt idx="57">
                  <c:v>2009</c:v>
                </c:pt>
                <c:pt idx="58">
                  <c:v>1977</c:v>
                </c:pt>
                <c:pt idx="59">
                  <c:v>1741</c:v>
                </c:pt>
                <c:pt idx="60">
                  <c:v>1616</c:v>
                </c:pt>
                <c:pt idx="61">
                  <c:v>1541</c:v>
                </c:pt>
                <c:pt idx="62">
                  <c:v>1235</c:v>
                </c:pt>
                <c:pt idx="63">
                  <c:v>1067</c:v>
                </c:pt>
                <c:pt idx="64">
                  <c:v>948</c:v>
                </c:pt>
                <c:pt idx="65">
                  <c:v>924</c:v>
                </c:pt>
                <c:pt idx="66">
                  <c:v>916</c:v>
                </c:pt>
                <c:pt idx="67">
                  <c:v>772</c:v>
                </c:pt>
                <c:pt idx="68">
                  <c:v>767</c:v>
                </c:pt>
                <c:pt idx="69">
                  <c:v>664</c:v>
                </c:pt>
                <c:pt idx="70">
                  <c:v>460</c:v>
                </c:pt>
                <c:pt idx="71">
                  <c:v>400</c:v>
                </c:pt>
                <c:pt idx="72">
                  <c:v>369</c:v>
                </c:pt>
                <c:pt idx="73">
                  <c:v>354</c:v>
                </c:pt>
                <c:pt idx="74">
                  <c:v>334</c:v>
                </c:pt>
                <c:pt idx="75">
                  <c:v>329</c:v>
                </c:pt>
                <c:pt idx="76">
                  <c:v>224</c:v>
                </c:pt>
                <c:pt idx="77">
                  <c:v>163</c:v>
                </c:pt>
                <c:pt idx="78">
                  <c:v>146</c:v>
                </c:pt>
                <c:pt idx="79">
                  <c:v>122</c:v>
                </c:pt>
                <c:pt idx="80">
                  <c:v>119</c:v>
                </c:pt>
                <c:pt idx="81">
                  <c:v>50</c:v>
                </c:pt>
                <c:pt idx="82">
                  <c:v>44</c:v>
                </c:pt>
              </c:numCache>
            </c:numRef>
          </c:yVal>
          <c:smooth val="0"/>
          <c:extLst>
            <c:ext xmlns:c16="http://schemas.microsoft.com/office/drawing/2014/chart" uri="{C3380CC4-5D6E-409C-BE32-E72D297353CC}">
              <c16:uniqueId val="{00000002-26CD-4456-B777-785721F54867}"/>
            </c:ext>
          </c:extLst>
        </c:ser>
        <c:dLbls>
          <c:showLegendKey val="0"/>
          <c:showVal val="0"/>
          <c:showCatName val="0"/>
          <c:showSerName val="0"/>
          <c:showPercent val="0"/>
          <c:showBubbleSize val="0"/>
        </c:dLbls>
        <c:axId val="1659111408"/>
        <c:axId val="1659114320"/>
      </c:scatterChart>
      <c:valAx>
        <c:axId val="16591114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CL" sz="1600" b="1"/>
                  <a:t>Gasto en I+D (% PIB)</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59114320"/>
        <c:crosses val="autoZero"/>
        <c:crossBetween val="midCat"/>
      </c:valAx>
      <c:valAx>
        <c:axId val="1659114320"/>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CL" sz="1600" b="1" dirty="0" smtClean="0"/>
                  <a:t>Publicaciones * </a:t>
                </a:r>
                <a:r>
                  <a:rPr lang="es-CL" sz="1600" b="1" baseline="0" dirty="0" smtClean="0"/>
                  <a:t> </a:t>
                </a:r>
                <a:endParaRPr lang="es-CL" sz="1600" b="1" dirty="0"/>
              </a:p>
            </c:rich>
          </c:tx>
          <c:layout>
            <c:manualLayout>
              <c:xMode val="edge"/>
              <c:yMode val="edge"/>
              <c:x val="3.4039738247433095E-2"/>
              <c:y val="0.39132413955623307"/>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5911140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940810742606229E-2"/>
          <c:y val="0.11836930633682041"/>
          <c:w val="0.94423507712423516"/>
          <c:h val="0.66988303550837636"/>
        </c:manualLayout>
      </c:layout>
      <c:barChart>
        <c:barDir val="col"/>
        <c:grouping val="stacked"/>
        <c:varyColors val="0"/>
        <c:ser>
          <c:idx val="1"/>
          <c:order val="0"/>
          <c:tx>
            <c:strRef>
              <c:f>'[962018021p1g007.xlsx]Figure A1.2.'!$B$38</c:f>
              <c:strCache>
                <c:ptCount val="1"/>
                <c:pt idx="0">
                  <c:v>Doctoral or equivalent</c:v>
                </c:pt>
              </c:strCache>
            </c:strRef>
          </c:tx>
          <c:spPr>
            <a:solidFill>
              <a:srgbClr val="929292"/>
            </a:solidFill>
            <a:ln w="3175">
              <a:solidFill>
                <a:srgbClr val="000000"/>
              </a:solidFill>
              <a:prstDash val="solid"/>
            </a:ln>
          </c:spPr>
          <c:invertIfNegative val="0"/>
          <c:cat>
            <c:strRef>
              <c:f>'[962018021p1g007.xlsx]Figure A1.2.'!$A$39:$A$86</c:f>
              <c:strCache>
                <c:ptCount val="48"/>
                <c:pt idx="0">
                  <c:v>Korea</c:v>
                </c:pt>
                <c:pt idx="1">
                  <c:v>Canada</c:v>
                </c:pt>
                <c:pt idx="2">
                  <c:v>Japan</c:v>
                </c:pt>
                <c:pt idx="3">
                  <c:v>Russian Federation1</c:v>
                </c:pt>
                <c:pt idx="4">
                  <c:v>Lithuania</c:v>
                </c:pt>
                <c:pt idx="5">
                  <c:v>Ireland</c:v>
                </c:pt>
                <c:pt idx="6">
                  <c:v>Australia</c:v>
                </c:pt>
                <c:pt idx="7">
                  <c:v>United Kingdom</c:v>
                </c:pt>
                <c:pt idx="8">
                  <c:v>Luxembourg</c:v>
                </c:pt>
                <c:pt idx="9">
                  <c:v>Switzerland</c:v>
                </c:pt>
                <c:pt idx="10">
                  <c:v>Norway</c:v>
                </c:pt>
                <c:pt idx="11">
                  <c:v>Israel</c:v>
                </c:pt>
                <c:pt idx="12">
                  <c:v>United States</c:v>
                </c:pt>
                <c:pt idx="13">
                  <c:v>Iceland</c:v>
                </c:pt>
                <c:pt idx="14">
                  <c:v>Sweden</c:v>
                </c:pt>
                <c:pt idx="15">
                  <c:v>Netherlands</c:v>
                </c:pt>
                <c:pt idx="16">
                  <c:v>Denmark</c:v>
                </c:pt>
                <c:pt idx="17">
                  <c:v>Belgium</c:v>
                </c:pt>
                <c:pt idx="18">
                  <c:v>Slovenia</c:v>
                </c:pt>
                <c:pt idx="19">
                  <c:v>France</c:v>
                </c:pt>
                <c:pt idx="20">
                  <c:v>New Zealand</c:v>
                </c:pt>
                <c:pt idx="21">
                  <c:v>OECD average</c:v>
                </c:pt>
                <c:pt idx="22">
                  <c:v>Poland</c:v>
                </c:pt>
                <c:pt idx="23">
                  <c:v>Estonia</c:v>
                </c:pt>
                <c:pt idx="24">
                  <c:v>Spain</c:v>
                </c:pt>
                <c:pt idx="25">
                  <c:v>Greece</c:v>
                </c:pt>
                <c:pt idx="26">
                  <c:v>EU22 average</c:v>
                </c:pt>
                <c:pt idx="27">
                  <c:v>Latvia</c:v>
                </c:pt>
                <c:pt idx="28">
                  <c:v>Finland</c:v>
                </c:pt>
                <c:pt idx="29">
                  <c:v>Austria</c:v>
                </c:pt>
                <c:pt idx="30">
                  <c:v>Slovak Republic</c:v>
                </c:pt>
                <c:pt idx="31">
                  <c:v>Czech Republic</c:v>
                </c:pt>
                <c:pt idx="32">
                  <c:v>Portugal</c:v>
                </c:pt>
                <c:pt idx="33">
                  <c:v>Turkey</c:v>
                </c:pt>
                <c:pt idx="34">
                  <c:v>Germany</c:v>
                </c:pt>
                <c:pt idx="35">
                  <c:v>Hungary</c:v>
                </c:pt>
                <c:pt idx="36">
                  <c:v>Chile1</c:v>
                </c:pt>
                <c:pt idx="37">
                  <c:v>Colombia</c:v>
                </c:pt>
                <c:pt idx="38">
                  <c:v>Costa Rica</c:v>
                </c:pt>
                <c:pt idx="39">
                  <c:v>Italy</c:v>
                </c:pt>
                <c:pt idx="40">
                  <c:v>Saudi Arabia1</c:v>
                </c:pt>
                <c:pt idx="41">
                  <c:v>Mexico</c:v>
                </c:pt>
                <c:pt idx="42">
                  <c:v>Argentina</c:v>
                </c:pt>
                <c:pt idx="43">
                  <c:v>China1</c:v>
                </c:pt>
                <c:pt idx="44">
                  <c:v>Brazil1</c:v>
                </c:pt>
                <c:pt idx="45">
                  <c:v>Indonesia</c:v>
                </c:pt>
                <c:pt idx="46">
                  <c:v>India1</c:v>
                </c:pt>
                <c:pt idx="47">
                  <c:v>South Africa</c:v>
                </c:pt>
              </c:strCache>
            </c:strRef>
          </c:cat>
          <c:val>
            <c:numRef>
              <c:f>'[962018021p1g007.xlsx]Figure A1.2.'!$B$39:$B$86</c:f>
              <c:numCache>
                <c:formatCode>#,##0.00</c:formatCode>
                <c:ptCount val="48"/>
                <c:pt idx="0">
                  <c:v>0</c:v>
                </c:pt>
                <c:pt idx="1">
                  <c:v>0</c:v>
                </c:pt>
                <c:pt idx="2">
                  <c:v>0</c:v>
                </c:pt>
                <c:pt idx="3">
                  <c:v>0.20698942000000001</c:v>
                </c:pt>
                <c:pt idx="4">
                  <c:v>0.56781917999999998</c:v>
                </c:pt>
                <c:pt idx="5">
                  <c:v>0.77266341000000005</c:v>
                </c:pt>
                <c:pt idx="6">
                  <c:v>0.83720136000000001</c:v>
                </c:pt>
                <c:pt idx="7">
                  <c:v>0.89055925999999996</c:v>
                </c:pt>
                <c:pt idx="8">
                  <c:v>1.6255058</c:v>
                </c:pt>
                <c:pt idx="9">
                  <c:v>2.2605971999999999</c:v>
                </c:pt>
                <c:pt idx="10">
                  <c:v>0.63747226999999995</c:v>
                </c:pt>
                <c:pt idx="11">
                  <c:v>0.38534998999999998</c:v>
                </c:pt>
                <c:pt idx="12">
                  <c:v>1.5195812</c:v>
                </c:pt>
                <c:pt idx="13">
                  <c:v>0.41736788000000002</c:v>
                </c:pt>
                <c:pt idx="14">
                  <c:v>0.69640325999999997</c:v>
                </c:pt>
                <c:pt idx="15">
                  <c:v>0.43943447000000002</c:v>
                </c:pt>
                <c:pt idx="16">
                  <c:v>0.75169134000000004</c:v>
                </c:pt>
                <c:pt idx="17">
                  <c:v>0.54105603999999996</c:v>
                </c:pt>
                <c:pt idx="18">
                  <c:v>4.2300000000000004</c:v>
                </c:pt>
                <c:pt idx="19">
                  <c:v>0.63269978999999998</c:v>
                </c:pt>
                <c:pt idx="20">
                  <c:v>0.62046003000000005</c:v>
                </c:pt>
                <c:pt idx="21">
                  <c:v>0.7536950474440236</c:v>
                </c:pt>
                <c:pt idx="22">
                  <c:v>0.28105676000000002</c:v>
                </c:pt>
                <c:pt idx="23">
                  <c:v>0.61237757999999998</c:v>
                </c:pt>
                <c:pt idx="24">
                  <c:v>0.39893838999999998</c:v>
                </c:pt>
                <c:pt idx="25">
                  <c:v>0.27112122999999999</c:v>
                </c:pt>
                <c:pt idx="26">
                  <c:v>0.77885362848117135</c:v>
                </c:pt>
                <c:pt idx="27">
                  <c:v>0.25736072999999998</c:v>
                </c:pt>
                <c:pt idx="28">
                  <c:v>0.29154518000000001</c:v>
                </c:pt>
                <c:pt idx="29">
                  <c:v>0.76757956000000005</c:v>
                </c:pt>
                <c:pt idx="30">
                  <c:v>0.87237542999999995</c:v>
                </c:pt>
                <c:pt idx="31">
                  <c:v>0.50362169999999995</c:v>
                </c:pt>
                <c:pt idx="32">
                  <c:v>0</c:v>
                </c:pt>
                <c:pt idx="33">
                  <c:v>0.16775709</c:v>
                </c:pt>
                <c:pt idx="34">
                  <c:v>0.82697904</c:v>
                </c:pt>
                <c:pt idx="35">
                  <c:v>0.43381754</c:v>
                </c:pt>
                <c:pt idx="36">
                  <c:v>0</c:v>
                </c:pt>
                <c:pt idx="37">
                  <c:v>0</c:v>
                </c:pt>
                <c:pt idx="38">
                  <c:v>0</c:v>
                </c:pt>
                <c:pt idx="39">
                  <c:v>0.43445690999999997</c:v>
                </c:pt>
                <c:pt idx="40">
                  <c:v>0</c:v>
                </c:pt>
                <c:pt idx="41">
                  <c:v>3.2393730000000003E-2</c:v>
                </c:pt>
                <c:pt idx="42">
                  <c:v>0</c:v>
                </c:pt>
                <c:pt idx="43">
                  <c:v>0</c:v>
                </c:pt>
                <c:pt idx="44">
                  <c:v>0</c:v>
                </c:pt>
                <c:pt idx="45">
                  <c:v>9.72868E-3</c:v>
                </c:pt>
                <c:pt idx="46">
                  <c:v>0</c:v>
                </c:pt>
                <c:pt idx="47">
                  <c:v>0</c:v>
                </c:pt>
              </c:numCache>
            </c:numRef>
          </c:val>
          <c:extLst>
            <c:ext xmlns:c16="http://schemas.microsoft.com/office/drawing/2014/chart" uri="{C3380CC4-5D6E-409C-BE32-E72D297353CC}">
              <c16:uniqueId val="{00000000-EDEF-4670-894B-D4540175CCFC}"/>
            </c:ext>
          </c:extLst>
        </c:ser>
        <c:ser>
          <c:idx val="4"/>
          <c:order val="1"/>
          <c:tx>
            <c:strRef>
              <c:f>'[962018021p1g007.xlsx]Figure A1.2.'!$C$38</c:f>
              <c:strCache>
                <c:ptCount val="1"/>
                <c:pt idx="0">
                  <c:v>Master's or equivalent</c:v>
                </c:pt>
              </c:strCache>
            </c:strRef>
          </c:tx>
          <c:spPr>
            <a:solidFill>
              <a:srgbClr val="A7B9E3"/>
            </a:solidFill>
            <a:ln w="3175">
              <a:solidFill>
                <a:srgbClr val="000000"/>
              </a:solidFill>
              <a:prstDash val="solid"/>
            </a:ln>
          </c:spPr>
          <c:invertIfNegative val="0"/>
          <c:cat>
            <c:strRef>
              <c:f>'[962018021p1g007.xlsx]Figure A1.2.'!$A$39:$A$86</c:f>
              <c:strCache>
                <c:ptCount val="48"/>
                <c:pt idx="0">
                  <c:v>Korea</c:v>
                </c:pt>
                <c:pt idx="1">
                  <c:v>Canada</c:v>
                </c:pt>
                <c:pt idx="2">
                  <c:v>Japan</c:v>
                </c:pt>
                <c:pt idx="3">
                  <c:v>Russian Federation1</c:v>
                </c:pt>
                <c:pt idx="4">
                  <c:v>Lithuania</c:v>
                </c:pt>
                <c:pt idx="5">
                  <c:v>Ireland</c:v>
                </c:pt>
                <c:pt idx="6">
                  <c:v>Australia</c:v>
                </c:pt>
                <c:pt idx="7">
                  <c:v>United Kingdom</c:v>
                </c:pt>
                <c:pt idx="8">
                  <c:v>Luxembourg</c:v>
                </c:pt>
                <c:pt idx="9">
                  <c:v>Switzerland</c:v>
                </c:pt>
                <c:pt idx="10">
                  <c:v>Norway</c:v>
                </c:pt>
                <c:pt idx="11">
                  <c:v>Israel</c:v>
                </c:pt>
                <c:pt idx="12">
                  <c:v>United States</c:v>
                </c:pt>
                <c:pt idx="13">
                  <c:v>Iceland</c:v>
                </c:pt>
                <c:pt idx="14">
                  <c:v>Sweden</c:v>
                </c:pt>
                <c:pt idx="15">
                  <c:v>Netherlands</c:v>
                </c:pt>
                <c:pt idx="16">
                  <c:v>Denmark</c:v>
                </c:pt>
                <c:pt idx="17">
                  <c:v>Belgium</c:v>
                </c:pt>
                <c:pt idx="18">
                  <c:v>Slovenia</c:v>
                </c:pt>
                <c:pt idx="19">
                  <c:v>France</c:v>
                </c:pt>
                <c:pt idx="20">
                  <c:v>New Zealand</c:v>
                </c:pt>
                <c:pt idx="21">
                  <c:v>OECD average</c:v>
                </c:pt>
                <c:pt idx="22">
                  <c:v>Poland</c:v>
                </c:pt>
                <c:pt idx="23">
                  <c:v>Estonia</c:v>
                </c:pt>
                <c:pt idx="24">
                  <c:v>Spain</c:v>
                </c:pt>
                <c:pt idx="25">
                  <c:v>Greece</c:v>
                </c:pt>
                <c:pt idx="26">
                  <c:v>EU22 average</c:v>
                </c:pt>
                <c:pt idx="27">
                  <c:v>Latvia</c:v>
                </c:pt>
                <c:pt idx="28">
                  <c:v>Finland</c:v>
                </c:pt>
                <c:pt idx="29">
                  <c:v>Austria</c:v>
                </c:pt>
                <c:pt idx="30">
                  <c:v>Slovak Republic</c:v>
                </c:pt>
                <c:pt idx="31">
                  <c:v>Czech Republic</c:v>
                </c:pt>
                <c:pt idx="32">
                  <c:v>Portugal</c:v>
                </c:pt>
                <c:pt idx="33">
                  <c:v>Turkey</c:v>
                </c:pt>
                <c:pt idx="34">
                  <c:v>Germany</c:v>
                </c:pt>
                <c:pt idx="35">
                  <c:v>Hungary</c:v>
                </c:pt>
                <c:pt idx="36">
                  <c:v>Chile1</c:v>
                </c:pt>
                <c:pt idx="37">
                  <c:v>Colombia</c:v>
                </c:pt>
                <c:pt idx="38">
                  <c:v>Costa Rica</c:v>
                </c:pt>
                <c:pt idx="39">
                  <c:v>Italy</c:v>
                </c:pt>
                <c:pt idx="40">
                  <c:v>Saudi Arabia1</c:v>
                </c:pt>
                <c:pt idx="41">
                  <c:v>Mexico</c:v>
                </c:pt>
                <c:pt idx="42">
                  <c:v>Argentina</c:v>
                </c:pt>
                <c:pt idx="43">
                  <c:v>China1</c:v>
                </c:pt>
                <c:pt idx="44">
                  <c:v>Brazil1</c:v>
                </c:pt>
                <c:pt idx="45">
                  <c:v>Indonesia</c:v>
                </c:pt>
                <c:pt idx="46">
                  <c:v>India1</c:v>
                </c:pt>
                <c:pt idx="47">
                  <c:v>South Africa</c:v>
                </c:pt>
              </c:strCache>
            </c:strRef>
          </c:cat>
          <c:val>
            <c:numRef>
              <c:f>'[962018021p1g007.xlsx]Figure A1.2.'!$C$39:$C$86</c:f>
              <c:numCache>
                <c:formatCode>#,##0.00</c:formatCode>
                <c:ptCount val="48"/>
                <c:pt idx="0">
                  <c:v>0</c:v>
                </c:pt>
                <c:pt idx="1">
                  <c:v>10.333735000000001</c:v>
                </c:pt>
                <c:pt idx="2">
                  <c:v>0</c:v>
                </c:pt>
                <c:pt idx="3">
                  <c:v>32.433849000000002</c:v>
                </c:pt>
                <c:pt idx="4">
                  <c:v>15.109636</c:v>
                </c:pt>
                <c:pt idx="5">
                  <c:v>12.115565999999999</c:v>
                </c:pt>
                <c:pt idx="6">
                  <c:v>8.3122138999999997</c:v>
                </c:pt>
                <c:pt idx="7">
                  <c:v>13.609387999999999</c:v>
                </c:pt>
                <c:pt idx="8">
                  <c:v>31.250143000000001</c:v>
                </c:pt>
                <c:pt idx="9">
                  <c:v>20.901243000000001</c:v>
                </c:pt>
                <c:pt idx="10">
                  <c:v>14.052106999999999</c:v>
                </c:pt>
                <c:pt idx="11">
                  <c:v>7.5967235999999998</c:v>
                </c:pt>
                <c:pt idx="12">
                  <c:v>10.002249000000001</c:v>
                </c:pt>
                <c:pt idx="13">
                  <c:v>18.222660000000001</c:v>
                </c:pt>
                <c:pt idx="14">
                  <c:v>13.029975</c:v>
                </c:pt>
                <c:pt idx="15">
                  <c:v>17.395873999999999</c:v>
                </c:pt>
                <c:pt idx="16">
                  <c:v>17.346095999999999</c:v>
                </c:pt>
                <c:pt idx="17">
                  <c:v>20.058869999999999</c:v>
                </c:pt>
                <c:pt idx="18">
                  <c:v>21.8</c:v>
                </c:pt>
                <c:pt idx="19">
                  <c:v>17.589569000000001</c:v>
                </c:pt>
                <c:pt idx="20">
                  <c:v>4.9788135999999996</c:v>
                </c:pt>
                <c:pt idx="21">
                  <c:v>13.988333356008571</c:v>
                </c:pt>
                <c:pt idx="22">
                  <c:v>30.785086</c:v>
                </c:pt>
                <c:pt idx="23">
                  <c:v>16.221487</c:v>
                </c:pt>
                <c:pt idx="24">
                  <c:v>16.069098</c:v>
                </c:pt>
                <c:pt idx="25">
                  <c:v>4.6133704</c:v>
                </c:pt>
                <c:pt idx="26">
                  <c:v>17.025316610080758</c:v>
                </c:pt>
                <c:pt idx="27">
                  <c:v>11.445599</c:v>
                </c:pt>
                <c:pt idx="28">
                  <c:v>13.994168999999999</c:v>
                </c:pt>
                <c:pt idx="29">
                  <c:v>13.997921</c:v>
                </c:pt>
                <c:pt idx="30">
                  <c:v>28.069647</c:v>
                </c:pt>
                <c:pt idx="31">
                  <c:v>20.591505000000002</c:v>
                </c:pt>
                <c:pt idx="32">
                  <c:v>17.285730000000001</c:v>
                </c:pt>
                <c:pt idx="33">
                  <c:v>2.5331321</c:v>
                </c:pt>
                <c:pt idx="34">
                  <c:v>13.621769</c:v>
                </c:pt>
                <c:pt idx="35">
                  <c:v>12.400034</c:v>
                </c:pt>
                <c:pt idx="36">
                  <c:v>1.1924714999999999</c:v>
                </c:pt>
                <c:pt idx="37">
                  <c:v>0</c:v>
                </c:pt>
                <c:pt idx="38">
                  <c:v>1.5078008000000001</c:v>
                </c:pt>
                <c:pt idx="39">
                  <c:v>15.280899</c:v>
                </c:pt>
                <c:pt idx="40">
                  <c:v>0</c:v>
                </c:pt>
                <c:pt idx="41">
                  <c:v>1.2212154</c:v>
                </c:pt>
                <c:pt idx="42">
                  <c:v>0</c:v>
                </c:pt>
                <c:pt idx="43">
                  <c:v>1.0128676000000001</c:v>
                </c:pt>
                <c:pt idx="44">
                  <c:v>0</c:v>
                </c:pt>
                <c:pt idx="45">
                  <c:v>0.50480044000000002</c:v>
                </c:pt>
                <c:pt idx="46">
                  <c:v>0</c:v>
                </c:pt>
                <c:pt idx="47">
                  <c:v>0.82153493</c:v>
                </c:pt>
              </c:numCache>
            </c:numRef>
          </c:val>
          <c:extLst>
            <c:ext xmlns:c16="http://schemas.microsoft.com/office/drawing/2014/chart" uri="{C3380CC4-5D6E-409C-BE32-E72D297353CC}">
              <c16:uniqueId val="{00000001-EDEF-4670-894B-D4540175CCFC}"/>
            </c:ext>
          </c:extLst>
        </c:ser>
        <c:ser>
          <c:idx val="2"/>
          <c:order val="2"/>
          <c:tx>
            <c:strRef>
              <c:f>'[962018021p1g007.xlsx]Figure A1.2.'!$D$38</c:f>
              <c:strCache>
                <c:ptCount val="1"/>
                <c:pt idx="0">
                  <c:v>Bachelor or equivalent</c:v>
                </c:pt>
              </c:strCache>
            </c:strRef>
          </c:tx>
          <c:spPr>
            <a:solidFill>
              <a:srgbClr val="CCCCCC"/>
            </a:solidFill>
            <a:ln w="3175">
              <a:solidFill>
                <a:srgbClr val="000000"/>
              </a:solidFill>
              <a:prstDash val="solid"/>
            </a:ln>
          </c:spPr>
          <c:invertIfNegative val="0"/>
          <c:cat>
            <c:strRef>
              <c:f>'[962018021p1g007.xlsx]Figure A1.2.'!$A$39:$A$86</c:f>
              <c:strCache>
                <c:ptCount val="48"/>
                <c:pt idx="0">
                  <c:v>Korea</c:v>
                </c:pt>
                <c:pt idx="1">
                  <c:v>Canada</c:v>
                </c:pt>
                <c:pt idx="2">
                  <c:v>Japan</c:v>
                </c:pt>
                <c:pt idx="3">
                  <c:v>Russian Federation1</c:v>
                </c:pt>
                <c:pt idx="4">
                  <c:v>Lithuania</c:v>
                </c:pt>
                <c:pt idx="5">
                  <c:v>Ireland</c:v>
                </c:pt>
                <c:pt idx="6">
                  <c:v>Australia</c:v>
                </c:pt>
                <c:pt idx="7">
                  <c:v>United Kingdom</c:v>
                </c:pt>
                <c:pt idx="8">
                  <c:v>Luxembourg</c:v>
                </c:pt>
                <c:pt idx="9">
                  <c:v>Switzerland</c:v>
                </c:pt>
                <c:pt idx="10">
                  <c:v>Norway</c:v>
                </c:pt>
                <c:pt idx="11">
                  <c:v>Israel</c:v>
                </c:pt>
                <c:pt idx="12">
                  <c:v>United States</c:v>
                </c:pt>
                <c:pt idx="13">
                  <c:v>Iceland</c:v>
                </c:pt>
                <c:pt idx="14">
                  <c:v>Sweden</c:v>
                </c:pt>
                <c:pt idx="15">
                  <c:v>Netherlands</c:v>
                </c:pt>
                <c:pt idx="16">
                  <c:v>Denmark</c:v>
                </c:pt>
                <c:pt idx="17">
                  <c:v>Belgium</c:v>
                </c:pt>
                <c:pt idx="18">
                  <c:v>Slovenia</c:v>
                </c:pt>
                <c:pt idx="19">
                  <c:v>France</c:v>
                </c:pt>
                <c:pt idx="20">
                  <c:v>New Zealand</c:v>
                </c:pt>
                <c:pt idx="21">
                  <c:v>OECD average</c:v>
                </c:pt>
                <c:pt idx="22">
                  <c:v>Poland</c:v>
                </c:pt>
                <c:pt idx="23">
                  <c:v>Estonia</c:v>
                </c:pt>
                <c:pt idx="24">
                  <c:v>Spain</c:v>
                </c:pt>
                <c:pt idx="25">
                  <c:v>Greece</c:v>
                </c:pt>
                <c:pt idx="26">
                  <c:v>EU22 average</c:v>
                </c:pt>
                <c:pt idx="27">
                  <c:v>Latvia</c:v>
                </c:pt>
                <c:pt idx="28">
                  <c:v>Finland</c:v>
                </c:pt>
                <c:pt idx="29">
                  <c:v>Austria</c:v>
                </c:pt>
                <c:pt idx="30">
                  <c:v>Slovak Republic</c:v>
                </c:pt>
                <c:pt idx="31">
                  <c:v>Czech Republic</c:v>
                </c:pt>
                <c:pt idx="32">
                  <c:v>Portugal</c:v>
                </c:pt>
                <c:pt idx="33">
                  <c:v>Turkey</c:v>
                </c:pt>
                <c:pt idx="34">
                  <c:v>Germany</c:v>
                </c:pt>
                <c:pt idx="35">
                  <c:v>Hungary</c:v>
                </c:pt>
                <c:pt idx="36">
                  <c:v>Chile1</c:v>
                </c:pt>
                <c:pt idx="37">
                  <c:v>Colombia</c:v>
                </c:pt>
                <c:pt idx="38">
                  <c:v>Costa Rica</c:v>
                </c:pt>
                <c:pt idx="39">
                  <c:v>Italy</c:v>
                </c:pt>
                <c:pt idx="40">
                  <c:v>Saudi Arabia1</c:v>
                </c:pt>
                <c:pt idx="41">
                  <c:v>Mexico</c:v>
                </c:pt>
                <c:pt idx="42">
                  <c:v>Argentina</c:v>
                </c:pt>
                <c:pt idx="43">
                  <c:v>China1</c:v>
                </c:pt>
                <c:pt idx="44">
                  <c:v>Brazil1</c:v>
                </c:pt>
                <c:pt idx="45">
                  <c:v>Indonesia</c:v>
                </c:pt>
                <c:pt idx="46">
                  <c:v>India1</c:v>
                </c:pt>
                <c:pt idx="47">
                  <c:v>South Africa</c:v>
                </c:pt>
              </c:strCache>
            </c:strRef>
          </c:cat>
          <c:val>
            <c:numRef>
              <c:f>'[962018021p1g007.xlsx]Figure A1.2.'!$D$39:$D$86</c:f>
              <c:numCache>
                <c:formatCode>#,##0.00</c:formatCode>
                <c:ptCount val="48"/>
                <c:pt idx="0">
                  <c:v>48.340285999999999</c:v>
                </c:pt>
                <c:pt idx="1">
                  <c:v>25.854443</c:v>
                </c:pt>
                <c:pt idx="2">
                  <c:v>40.182648</c:v>
                </c:pt>
                <c:pt idx="3">
                  <c:v>3.4322202000000002</c:v>
                </c:pt>
                <c:pt idx="4">
                  <c:v>39.948501999999998</c:v>
                </c:pt>
                <c:pt idx="5">
                  <c:v>32.32188</c:v>
                </c:pt>
                <c:pt idx="6">
                  <c:v>31.289688000000002</c:v>
                </c:pt>
                <c:pt idx="7">
                  <c:v>29.509295999999999</c:v>
                </c:pt>
                <c:pt idx="8">
                  <c:v>16.733955000000002</c:v>
                </c:pt>
                <c:pt idx="9">
                  <c:v>26.974824999999999</c:v>
                </c:pt>
                <c:pt idx="10">
                  <c:v>20.953436</c:v>
                </c:pt>
                <c:pt idx="11">
                  <c:v>28.172190000000001</c:v>
                </c:pt>
                <c:pt idx="12">
                  <c:v>25.726057000000001</c:v>
                </c:pt>
                <c:pt idx="13">
                  <c:v>27.249759999999998</c:v>
                </c:pt>
                <c:pt idx="14">
                  <c:v>22.598393999999999</c:v>
                </c:pt>
                <c:pt idx="15">
                  <c:v>27.393007000000001</c:v>
                </c:pt>
                <c:pt idx="16">
                  <c:v>23.339254</c:v>
                </c:pt>
                <c:pt idx="17">
                  <c:v>24.657021</c:v>
                </c:pt>
                <c:pt idx="18">
                  <c:v>11.12</c:v>
                </c:pt>
                <c:pt idx="19">
                  <c:v>12.017438</c:v>
                </c:pt>
                <c:pt idx="20">
                  <c:v>34.851695999999997</c:v>
                </c:pt>
                <c:pt idx="21">
                  <c:v>21.978972016397876</c:v>
                </c:pt>
                <c:pt idx="22">
                  <c:v>12.460184</c:v>
                </c:pt>
                <c:pt idx="23">
                  <c:v>26.043468000000001</c:v>
                </c:pt>
                <c:pt idx="24">
                  <c:v>12.978163</c:v>
                </c:pt>
                <c:pt idx="25">
                  <c:v>36.465538000000002</c:v>
                </c:pt>
                <c:pt idx="26">
                  <c:v>19.144441951844801</c:v>
                </c:pt>
                <c:pt idx="27">
                  <c:v>24.178404</c:v>
                </c:pt>
                <c:pt idx="28">
                  <c:v>26.967929999999999</c:v>
                </c:pt>
                <c:pt idx="29">
                  <c:v>9.7648066999999994</c:v>
                </c:pt>
                <c:pt idx="30">
                  <c:v>5.9555774000000001</c:v>
                </c:pt>
                <c:pt idx="31">
                  <c:v>12.608548000000001</c:v>
                </c:pt>
                <c:pt idx="32">
                  <c:v>16.324631</c:v>
                </c:pt>
                <c:pt idx="33">
                  <c:v>20.441199999999998</c:v>
                </c:pt>
                <c:pt idx="34">
                  <c:v>16.521239999999999</c:v>
                </c:pt>
                <c:pt idx="35">
                  <c:v>14.647394999999999</c:v>
                </c:pt>
                <c:pt idx="36">
                  <c:v>20.002220000000001</c:v>
                </c:pt>
                <c:pt idx="37">
                  <c:v>28.106580999999998</c:v>
                </c:pt>
                <c:pt idx="38">
                  <c:v>17.825256</c:v>
                </c:pt>
                <c:pt idx="39">
                  <c:v>11.086143</c:v>
                </c:pt>
                <c:pt idx="40">
                  <c:v>25.762744999999999</c:v>
                </c:pt>
                <c:pt idx="41">
                  <c:v>20.702252999999999</c:v>
                </c:pt>
                <c:pt idx="42">
                  <c:v>18.388876</c:v>
                </c:pt>
                <c:pt idx="43">
                  <c:v>6.9980836000000002</c:v>
                </c:pt>
                <c:pt idx="44">
                  <c:v>16.628219999999999</c:v>
                </c:pt>
                <c:pt idx="45">
                  <c:v>11.668486</c:v>
                </c:pt>
                <c:pt idx="46">
                  <c:v>12.907144000000001</c:v>
                </c:pt>
                <c:pt idx="47">
                  <c:v>4.5486050000000002</c:v>
                </c:pt>
              </c:numCache>
            </c:numRef>
          </c:val>
          <c:extLst>
            <c:ext xmlns:c16="http://schemas.microsoft.com/office/drawing/2014/chart" uri="{C3380CC4-5D6E-409C-BE32-E72D297353CC}">
              <c16:uniqueId val="{00000002-EDEF-4670-894B-D4540175CCFC}"/>
            </c:ext>
          </c:extLst>
        </c:ser>
        <c:ser>
          <c:idx val="0"/>
          <c:order val="3"/>
          <c:tx>
            <c:strRef>
              <c:f>'[962018021p1g007.xlsx]Figure A1.2.'!$E$38</c:f>
              <c:strCache>
                <c:ptCount val="1"/>
                <c:pt idx="0">
                  <c:v>Short-cycle tertiary</c:v>
                </c:pt>
              </c:strCache>
            </c:strRef>
          </c:tx>
          <c:spPr>
            <a:solidFill>
              <a:srgbClr val="4F81BD"/>
            </a:solidFill>
            <a:ln w="3175">
              <a:solidFill>
                <a:srgbClr val="000000"/>
              </a:solidFill>
              <a:prstDash val="solid"/>
            </a:ln>
          </c:spPr>
          <c:invertIfNegative val="0"/>
          <c:cat>
            <c:strRef>
              <c:f>'[962018021p1g007.xlsx]Figure A1.2.'!$A$39:$A$86</c:f>
              <c:strCache>
                <c:ptCount val="48"/>
                <c:pt idx="0">
                  <c:v>Korea</c:v>
                </c:pt>
                <c:pt idx="1">
                  <c:v>Canada</c:v>
                </c:pt>
                <c:pt idx="2">
                  <c:v>Japan</c:v>
                </c:pt>
                <c:pt idx="3">
                  <c:v>Russian Federation1</c:v>
                </c:pt>
                <c:pt idx="4">
                  <c:v>Lithuania</c:v>
                </c:pt>
                <c:pt idx="5">
                  <c:v>Ireland</c:v>
                </c:pt>
                <c:pt idx="6">
                  <c:v>Australia</c:v>
                </c:pt>
                <c:pt idx="7">
                  <c:v>United Kingdom</c:v>
                </c:pt>
                <c:pt idx="8">
                  <c:v>Luxembourg</c:v>
                </c:pt>
                <c:pt idx="9">
                  <c:v>Switzerland</c:v>
                </c:pt>
                <c:pt idx="10">
                  <c:v>Norway</c:v>
                </c:pt>
                <c:pt idx="11">
                  <c:v>Israel</c:v>
                </c:pt>
                <c:pt idx="12">
                  <c:v>United States</c:v>
                </c:pt>
                <c:pt idx="13">
                  <c:v>Iceland</c:v>
                </c:pt>
                <c:pt idx="14">
                  <c:v>Sweden</c:v>
                </c:pt>
                <c:pt idx="15">
                  <c:v>Netherlands</c:v>
                </c:pt>
                <c:pt idx="16">
                  <c:v>Denmark</c:v>
                </c:pt>
                <c:pt idx="17">
                  <c:v>Belgium</c:v>
                </c:pt>
                <c:pt idx="18">
                  <c:v>Slovenia</c:v>
                </c:pt>
                <c:pt idx="19">
                  <c:v>France</c:v>
                </c:pt>
                <c:pt idx="20">
                  <c:v>New Zealand</c:v>
                </c:pt>
                <c:pt idx="21">
                  <c:v>OECD average</c:v>
                </c:pt>
                <c:pt idx="22">
                  <c:v>Poland</c:v>
                </c:pt>
                <c:pt idx="23">
                  <c:v>Estonia</c:v>
                </c:pt>
                <c:pt idx="24">
                  <c:v>Spain</c:v>
                </c:pt>
                <c:pt idx="25">
                  <c:v>Greece</c:v>
                </c:pt>
                <c:pt idx="26">
                  <c:v>EU22 average</c:v>
                </c:pt>
                <c:pt idx="27">
                  <c:v>Latvia</c:v>
                </c:pt>
                <c:pt idx="28">
                  <c:v>Finland</c:v>
                </c:pt>
                <c:pt idx="29">
                  <c:v>Austria</c:v>
                </c:pt>
                <c:pt idx="30">
                  <c:v>Slovak Republic</c:v>
                </c:pt>
                <c:pt idx="31">
                  <c:v>Czech Republic</c:v>
                </c:pt>
                <c:pt idx="32">
                  <c:v>Portugal</c:v>
                </c:pt>
                <c:pt idx="33">
                  <c:v>Turkey</c:v>
                </c:pt>
                <c:pt idx="34">
                  <c:v>Germany</c:v>
                </c:pt>
                <c:pt idx="35">
                  <c:v>Hungary</c:v>
                </c:pt>
                <c:pt idx="36">
                  <c:v>Chile1</c:v>
                </c:pt>
                <c:pt idx="37">
                  <c:v>Colombia</c:v>
                </c:pt>
                <c:pt idx="38">
                  <c:v>Costa Rica</c:v>
                </c:pt>
                <c:pt idx="39">
                  <c:v>Italy</c:v>
                </c:pt>
                <c:pt idx="40">
                  <c:v>Saudi Arabia1</c:v>
                </c:pt>
                <c:pt idx="41">
                  <c:v>Mexico</c:v>
                </c:pt>
                <c:pt idx="42">
                  <c:v>Argentina</c:v>
                </c:pt>
                <c:pt idx="43">
                  <c:v>China1</c:v>
                </c:pt>
                <c:pt idx="44">
                  <c:v>Brazil1</c:v>
                </c:pt>
                <c:pt idx="45">
                  <c:v>Indonesia</c:v>
                </c:pt>
                <c:pt idx="46">
                  <c:v>India1</c:v>
                </c:pt>
                <c:pt idx="47">
                  <c:v>South Africa</c:v>
                </c:pt>
              </c:strCache>
            </c:strRef>
          </c:cat>
          <c:val>
            <c:numRef>
              <c:f>'[962018021p1g007.xlsx]Figure A1.2.'!$E$39:$E$86</c:f>
              <c:numCache>
                <c:formatCode>#,##0.00</c:formatCode>
                <c:ptCount val="48"/>
                <c:pt idx="0">
                  <c:v>21.411784999999998</c:v>
                </c:pt>
                <c:pt idx="1">
                  <c:v>24.728587999999998</c:v>
                </c:pt>
                <c:pt idx="2">
                  <c:v>20.24353</c:v>
                </c:pt>
                <c:pt idx="3">
                  <c:v>21.506001999999999</c:v>
                </c:pt>
                <c:pt idx="4">
                  <c:v>0</c:v>
                </c:pt>
                <c:pt idx="5">
                  <c:v>8.2634305999999995</c:v>
                </c:pt>
                <c:pt idx="6">
                  <c:v>11.549961</c:v>
                </c:pt>
                <c:pt idx="7">
                  <c:v>7.6156087000000001</c:v>
                </c:pt>
                <c:pt idx="8">
                  <c:v>1.785982</c:v>
                </c:pt>
                <c:pt idx="9">
                  <c:v>0</c:v>
                </c:pt>
                <c:pt idx="10">
                  <c:v>12.694013999999999</c:v>
                </c:pt>
                <c:pt idx="11">
                  <c:v>11.874038000000001</c:v>
                </c:pt>
                <c:pt idx="12">
                  <c:v>10.509114</c:v>
                </c:pt>
                <c:pt idx="13">
                  <c:v>1.5294734999999999</c:v>
                </c:pt>
                <c:pt idx="14">
                  <c:v>11.063530999999999</c:v>
                </c:pt>
                <c:pt idx="15">
                  <c:v>1.3660680000000001</c:v>
                </c:pt>
                <c:pt idx="16">
                  <c:v>5.1332626000000001</c:v>
                </c:pt>
                <c:pt idx="17">
                  <c:v>0.46813947</c:v>
                </c:pt>
                <c:pt idx="18">
                  <c:v>7.42</c:v>
                </c:pt>
                <c:pt idx="19">
                  <c:v>14.104575000000001</c:v>
                </c:pt>
                <c:pt idx="20">
                  <c:v>3.7076270999999998</c:v>
                </c:pt>
                <c:pt idx="21">
                  <c:v>7.0135815801495331</c:v>
                </c:pt>
                <c:pt idx="22">
                  <c:v>0</c:v>
                </c:pt>
                <c:pt idx="23">
                  <c:v>0.16382408000000001</c:v>
                </c:pt>
                <c:pt idx="24">
                  <c:v>13.198491000000001</c:v>
                </c:pt>
                <c:pt idx="25">
                  <c:v>1.1299359</c:v>
                </c:pt>
                <c:pt idx="26">
                  <c:v>4.7682288095932686</c:v>
                </c:pt>
                <c:pt idx="27">
                  <c:v>5.7274871000000003</c:v>
                </c:pt>
                <c:pt idx="28">
                  <c:v>0</c:v>
                </c:pt>
                <c:pt idx="29">
                  <c:v>15.794352</c:v>
                </c:pt>
                <c:pt idx="30">
                  <c:v>0</c:v>
                </c:pt>
                <c:pt idx="31">
                  <c:v>0.11734878</c:v>
                </c:pt>
                <c:pt idx="32">
                  <c:v>0</c:v>
                </c:pt>
                <c:pt idx="33">
                  <c:v>8.4465693999999996</c:v>
                </c:pt>
                <c:pt idx="34">
                  <c:v>0.33874842999999999</c:v>
                </c:pt>
                <c:pt idx="35">
                  <c:v>2.6810124000000002</c:v>
                </c:pt>
                <c:pt idx="36">
                  <c:v>8.6798801000000001</c:v>
                </c:pt>
                <c:pt idx="37">
                  <c:v>0</c:v>
                </c:pt>
                <c:pt idx="38">
                  <c:v>8.6710501000000004</c:v>
                </c:pt>
                <c:pt idx="39">
                  <c:v>1.498127E-2</c:v>
                </c:pt>
                <c:pt idx="40">
                  <c:v>0</c:v>
                </c:pt>
                <c:pt idx="41">
                  <c:v>0.59985988999999995</c:v>
                </c:pt>
                <c:pt idx="42">
                  <c:v>0</c:v>
                </c:pt>
                <c:pt idx="43">
                  <c:v>9.9378624000000002</c:v>
                </c:pt>
                <c:pt idx="44">
                  <c:v>0</c:v>
                </c:pt>
                <c:pt idx="45">
                  <c:v>3.9470124000000002</c:v>
                </c:pt>
                <c:pt idx="46">
                  <c:v>0.99243987</c:v>
                </c:pt>
                <c:pt idx="47">
                  <c:v>0.63902502999999999</c:v>
                </c:pt>
              </c:numCache>
            </c:numRef>
          </c:val>
          <c:extLst>
            <c:ext xmlns:c16="http://schemas.microsoft.com/office/drawing/2014/chart" uri="{C3380CC4-5D6E-409C-BE32-E72D297353CC}">
              <c16:uniqueId val="{00000003-EDEF-4670-894B-D4540175CCFC}"/>
            </c:ext>
          </c:extLst>
        </c:ser>
        <c:dLbls>
          <c:showLegendKey val="0"/>
          <c:showVal val="0"/>
          <c:showCatName val="0"/>
          <c:showSerName val="0"/>
          <c:showPercent val="0"/>
          <c:showBubbleSize val="0"/>
        </c:dLbls>
        <c:gapWidth val="150"/>
        <c:overlap val="100"/>
        <c:axId val="229841536"/>
        <c:axId val="229851520"/>
      </c:barChart>
      <c:catAx>
        <c:axId val="229841536"/>
        <c:scaling>
          <c:orientation val="minMax"/>
        </c:scaling>
        <c:delete val="0"/>
        <c:axPos val="b"/>
        <c:majorGridlines>
          <c:spPr>
            <a:ln w="9525" cmpd="sng">
              <a:solidFill>
                <a:srgbClr val="FFFFFF"/>
              </a:solidFill>
              <a:prstDash val="solid"/>
            </a:ln>
          </c:spPr>
        </c:majorGridlines>
        <c:numFmt formatCode="General" sourceLinked="0"/>
        <c:majorTickMark val="in"/>
        <c:minorTickMark val="none"/>
        <c:tickLblPos val="low"/>
        <c:spPr>
          <a:solidFill>
            <a:schemeClr val="bg1"/>
          </a:solidFill>
          <a:ln w="9525">
            <a:solidFill>
              <a:srgbClr val="000000"/>
            </a:solidFill>
            <a:prstDash val="solid"/>
          </a:ln>
          <a:extLst/>
        </c:spPr>
        <c:txPr>
          <a:bodyPr rot="-2700000" vert="horz"/>
          <a:lstStyle/>
          <a:p>
            <a:pPr>
              <a:defRPr sz="750" b="0" i="0">
                <a:solidFill>
                  <a:srgbClr val="000000"/>
                </a:solidFill>
                <a:latin typeface="Arial Narrow"/>
                <a:ea typeface="Arial Narrow"/>
                <a:cs typeface="Arial Narrow"/>
              </a:defRPr>
            </a:pPr>
            <a:endParaRPr lang="en-US"/>
          </a:p>
        </c:txPr>
        <c:crossAx val="229851520"/>
        <c:crosses val="autoZero"/>
        <c:auto val="1"/>
        <c:lblAlgn val="ctr"/>
        <c:lblOffset val="0"/>
        <c:tickLblSkip val="1"/>
        <c:noMultiLvlLbl val="0"/>
      </c:catAx>
      <c:valAx>
        <c:axId val="229851520"/>
        <c:scaling>
          <c:orientation val="minMax"/>
          <c:max val="80"/>
          <c:min val="0"/>
        </c:scaling>
        <c:delete val="0"/>
        <c:axPos val="l"/>
        <c:majorGridlines>
          <c:spPr>
            <a:ln w="9525" cmpd="sng">
              <a:solidFill>
                <a:srgbClr val="FFFFFF"/>
              </a:solidFill>
              <a:prstDash val="solid"/>
            </a:ln>
          </c:spPr>
        </c:majorGridlines>
        <c:numFmt formatCode="General" sourceLinked="0"/>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750" b="0" i="0">
                <a:solidFill>
                  <a:srgbClr val="000000"/>
                </a:solidFill>
                <a:latin typeface="Arial Narrow"/>
                <a:ea typeface="Arial Narrow"/>
                <a:cs typeface="Arial Narrow"/>
              </a:defRPr>
            </a:pPr>
            <a:endParaRPr lang="en-US"/>
          </a:p>
        </c:txPr>
        <c:crossAx val="229841536"/>
        <c:crosses val="autoZero"/>
        <c:crossBetween val="between"/>
      </c:valAx>
      <c:spPr>
        <a:solidFill>
          <a:srgbClr val="F4FFFF"/>
        </a:solidFill>
        <a:ln w="9525">
          <a:solidFill>
            <a:srgbClr val="000000"/>
          </a:solidFill>
        </a:ln>
      </c:spPr>
    </c:plotArea>
    <c:legend>
      <c:legendPos val="r"/>
      <c:layout>
        <c:manualLayout>
          <c:xMode val="edge"/>
          <c:yMode val="edge"/>
          <c:x val="0.17905890036456212"/>
          <c:y val="2.0533432937451038E-2"/>
          <c:w val="0.63320653181825315"/>
          <c:h val="9.2811849160785304E-2"/>
        </c:manualLayout>
      </c:layout>
      <c:overlay val="1"/>
      <c:spPr>
        <a:noFill/>
        <a:ln w="25400">
          <a:noFill/>
        </a:ln>
      </c:spPr>
      <c:txPr>
        <a:bodyPr/>
        <a:lstStyle/>
        <a:p>
          <a:pPr>
            <a:defRPr sz="1100" b="0" i="0">
              <a:solidFill>
                <a:srgbClr val="000000"/>
              </a:solidFill>
              <a:latin typeface="Calibri Light" panose="020F0302020204030204" pitchFamily="34" charset="0"/>
              <a:ea typeface="Arial Narrow"/>
              <a:cs typeface="Calibri Light" panose="020F0302020204030204" pitchFamily="34" charset="0"/>
            </a:defRPr>
          </a:pPr>
          <a:endParaRPr lang="en-US"/>
        </a:p>
      </c:txPr>
    </c:legend>
    <c:plotVisOnly val="1"/>
    <c:dispBlanksAs val="gap"/>
    <c:showDLblsOverMax val="1"/>
  </c:chart>
  <c:spPr>
    <a:solidFill>
      <a:srgbClr val="FFFFFF"/>
    </a:solidFill>
    <a:ln w="9525">
      <a:noFill/>
    </a:ln>
  </c:sp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Gráfico!$C$2</c:f>
              <c:strCache>
                <c:ptCount val="1"/>
                <c:pt idx="0">
                  <c:v>% del Total (JCE)</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Gráfico!$B$3:$B$13</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Gráfico!$C$3:$C$13</c:f>
              <c:numCache>
                <c:formatCode>0.0%</c:formatCode>
                <c:ptCount val="11"/>
                <c:pt idx="0">
                  <c:v>0.21665099959213285</c:v>
                </c:pt>
                <c:pt idx="1">
                  <c:v>0.22294920718573694</c:v>
                </c:pt>
                <c:pt idx="2">
                  <c:v>0.23210287579682748</c:v>
                </c:pt>
                <c:pt idx="3">
                  <c:v>0.23908068830016294</c:v>
                </c:pt>
                <c:pt idx="4">
                  <c:v>0.252269950859285</c:v>
                </c:pt>
                <c:pt idx="5">
                  <c:v>0.24109853482058982</c:v>
                </c:pt>
                <c:pt idx="6">
                  <c:v>0.24118646277218511</c:v>
                </c:pt>
                <c:pt idx="7">
                  <c:v>0.24933845957101641</c:v>
                </c:pt>
                <c:pt idx="8">
                  <c:v>0.2576160209383509</c:v>
                </c:pt>
                <c:pt idx="9">
                  <c:v>0.27101112469234279</c:v>
                </c:pt>
                <c:pt idx="10">
                  <c:v>0.29302569038635878</c:v>
                </c:pt>
              </c:numCache>
            </c:numRef>
          </c:val>
          <c:extLst>
            <c:ext xmlns:c16="http://schemas.microsoft.com/office/drawing/2014/chart" uri="{C3380CC4-5D6E-409C-BE32-E72D297353CC}">
              <c16:uniqueId val="{00000000-AA91-493F-9D02-88D01516BA86}"/>
            </c:ext>
          </c:extLst>
        </c:ser>
        <c:dLbls>
          <c:showLegendKey val="0"/>
          <c:showVal val="1"/>
          <c:showCatName val="0"/>
          <c:showSerName val="0"/>
          <c:showPercent val="0"/>
          <c:showBubbleSize val="0"/>
        </c:dLbls>
        <c:gapWidth val="176"/>
        <c:overlap val="-19"/>
        <c:axId val="1980987888"/>
        <c:axId val="1980992464"/>
      </c:barChart>
      <c:lineChart>
        <c:grouping val="standard"/>
        <c:varyColors val="0"/>
        <c:ser>
          <c:idx val="2"/>
          <c:order val="1"/>
          <c:tx>
            <c:strRef>
              <c:f>Gráfico!$D$2</c:f>
              <c:strCache>
                <c:ptCount val="1"/>
                <c:pt idx="0">
                  <c:v>Doctores (JCE)</c:v>
                </c:pt>
              </c:strCache>
            </c:strRef>
          </c:tx>
          <c:spPr>
            <a:ln w="34925" cap="rnd">
              <a:solidFill>
                <a:srgbClr val="00B05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Gráfico!$B$3:$B$13</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Gráfico!$D$3:$D$13</c:f>
              <c:numCache>
                <c:formatCode>#,##0</c:formatCode>
                <c:ptCount val="11"/>
                <c:pt idx="0">
                  <c:v>4385.6918672863967</c:v>
                </c:pt>
                <c:pt idx="1">
                  <c:v>4749.613636363636</c:v>
                </c:pt>
                <c:pt idx="2">
                  <c:v>4854.0643612619033</c:v>
                </c:pt>
                <c:pt idx="3">
                  <c:v>5137.0538000759407</c:v>
                </c:pt>
                <c:pt idx="4">
                  <c:v>5841.6285359458525</c:v>
                </c:pt>
                <c:pt idx="5">
                  <c:v>6687.0023895454569</c:v>
                </c:pt>
                <c:pt idx="6">
                  <c:v>7345.3547727272698</c:v>
                </c:pt>
                <c:pt idx="7">
                  <c:v>7826.8140909090862</c:v>
                </c:pt>
                <c:pt idx="8">
                  <c:v>8287.6716800167269</c:v>
                </c:pt>
                <c:pt idx="9">
                  <c:v>8896.2771409660436</c:v>
                </c:pt>
                <c:pt idx="10">
                  <c:v>9681.5022897727267</c:v>
                </c:pt>
              </c:numCache>
            </c:numRef>
          </c:val>
          <c:smooth val="0"/>
          <c:extLst>
            <c:ext xmlns:c16="http://schemas.microsoft.com/office/drawing/2014/chart" uri="{C3380CC4-5D6E-409C-BE32-E72D297353CC}">
              <c16:uniqueId val="{00000001-AA91-493F-9D02-88D01516BA86}"/>
            </c:ext>
          </c:extLst>
        </c:ser>
        <c:dLbls>
          <c:showLegendKey val="0"/>
          <c:showVal val="1"/>
          <c:showCatName val="0"/>
          <c:showSerName val="0"/>
          <c:showPercent val="0"/>
          <c:showBubbleSize val="0"/>
        </c:dLbls>
        <c:marker val="1"/>
        <c:smooth val="0"/>
        <c:axId val="1988141056"/>
        <c:axId val="1988146880"/>
      </c:lineChart>
      <c:dateAx>
        <c:axId val="19881410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8146880"/>
        <c:crosses val="autoZero"/>
        <c:auto val="0"/>
        <c:lblOffset val="100"/>
        <c:baseTimeUnit val="days"/>
      </c:dateAx>
      <c:valAx>
        <c:axId val="1988146880"/>
        <c:scaling>
          <c:orientation val="minMax"/>
          <c:max val="1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988141056"/>
        <c:crosses val="autoZero"/>
        <c:crossBetween val="between"/>
      </c:valAx>
      <c:valAx>
        <c:axId val="1980992464"/>
        <c:scaling>
          <c:orientation val="minMax"/>
          <c:max val="0.60000000000000009"/>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980987888"/>
        <c:crosses val="max"/>
        <c:crossBetween val="between"/>
      </c:valAx>
      <c:dateAx>
        <c:axId val="1980987888"/>
        <c:scaling>
          <c:orientation val="minMax"/>
        </c:scaling>
        <c:delete val="1"/>
        <c:axPos val="b"/>
        <c:numFmt formatCode="General" sourceLinked="1"/>
        <c:majorTickMark val="out"/>
        <c:minorTickMark val="none"/>
        <c:tickLblPos val="nextTo"/>
        <c:crossAx val="1980992464"/>
        <c:crosses val="autoZero"/>
        <c:auto val="0"/>
        <c:lblOffset val="100"/>
        <c:baseTimeUnit val="days"/>
      </c:dateAx>
      <c:spPr>
        <a:noFill/>
        <a:ln>
          <a:noFill/>
        </a:ln>
        <a:effectLst/>
      </c:spPr>
    </c:plotArea>
    <c:legend>
      <c:legendPos val="b"/>
      <c:layout>
        <c:manualLayout>
          <c:xMode val="edge"/>
          <c:yMode val="edge"/>
          <c:x val="0.21411604209078422"/>
          <c:y val="0.91304647914771986"/>
          <c:w val="0.52851350211832704"/>
          <c:h val="6.632860205274782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j-lt"/>
                <a:ea typeface="+mn-ea"/>
                <a:cs typeface="+mn-cs"/>
              </a:defRPr>
            </a:pPr>
            <a:r>
              <a:rPr lang="es-CL" sz="1800" b="1" dirty="0"/>
              <a:t>Inversión Pública (Gobierno) en </a:t>
            </a:r>
            <a:r>
              <a:rPr lang="es-CL" sz="1800" b="1" dirty="0" err="1"/>
              <a:t>I+D</a:t>
            </a:r>
            <a:r>
              <a:rPr lang="es-CL" sz="1800" b="1" dirty="0"/>
              <a:t>  (%PIB)</a:t>
            </a:r>
          </a:p>
        </c:rich>
      </c:tx>
      <c:layout>
        <c:manualLayout>
          <c:xMode val="edge"/>
          <c:yMode val="edge"/>
          <c:x val="4.784422173801308E-2"/>
          <c:y val="1.5912480521829125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lineChart>
        <c:grouping val="standard"/>
        <c:varyColors val="0"/>
        <c:ser>
          <c:idx val="0"/>
          <c:order val="0"/>
          <c:tx>
            <c:strRef>
              <c:f>'%PIB_2'!$AI$7</c:f>
              <c:strCache>
                <c:ptCount val="1"/>
                <c:pt idx="0">
                  <c:v>Chile</c:v>
                </c:pt>
              </c:strCache>
            </c:strRef>
          </c:tx>
          <c:spPr>
            <a:ln w="28575" cap="rnd">
              <a:solidFill>
                <a:srgbClr val="961A1A"/>
              </a:solidFill>
              <a:round/>
            </a:ln>
            <a:effectLst/>
          </c:spPr>
          <c:marker>
            <c:symbol val="circle"/>
            <c:size val="6"/>
            <c:spPr>
              <a:solidFill>
                <a:srgbClr val="961A1A"/>
              </a:solidFill>
              <a:ln w="9525">
                <a:solidFill>
                  <a:srgbClr val="961A1A"/>
                </a:solidFill>
              </a:ln>
              <a:effectLst/>
            </c:spPr>
          </c:marker>
          <c:dLbls>
            <c:spPr>
              <a:noFill/>
              <a:ln>
                <a:noFill/>
              </a:ln>
              <a:effectLst/>
            </c:spPr>
            <c:txPr>
              <a:bodyPr rot="0" spcFirstLastPara="1" vertOverflow="ellipsis" vert="horz" wrap="square" anchor="ctr" anchorCtr="1"/>
              <a:lstStyle/>
              <a:p>
                <a:pPr>
                  <a:defRPr sz="900" b="1" i="0" u="none" strike="noStrike" kern="1200" baseline="0">
                    <a:solidFill>
                      <a:srgbClr val="C00000"/>
                    </a:solidFill>
                    <a:latin typeface="+mj-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'%PIB_2'!$AH$8:$AH$24</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'%PIB_2'!$AI$8:$AI$24</c:f>
              <c:numCache>
                <c:formatCode>#,##0.00</c:formatCode>
                <c:ptCount val="10"/>
                <c:pt idx="0">
                  <c:v>0.11014723937952349</c:v>
                </c:pt>
                <c:pt idx="1">
                  <c:v>0.12659538194494083</c:v>
                </c:pt>
                <c:pt idx="2">
                  <c:v>0.13490585171066866</c:v>
                </c:pt>
                <c:pt idx="3">
                  <c:v>0.13297020424629877</c:v>
                </c:pt>
                <c:pt idx="4">
                  <c:v>0.11827703064403687</c:v>
                </c:pt>
                <c:pt idx="5">
                  <c:v>0.13024973865894868</c:v>
                </c:pt>
                <c:pt idx="6">
                  <c:v>0.14915388701145244</c:v>
                </c:pt>
                <c:pt idx="7">
                  <c:v>0.16559054507112728</c:v>
                </c:pt>
                <c:pt idx="8">
                  <c:v>0.16212191341090698</c:v>
                </c:pt>
                <c:pt idx="9">
                  <c:v>0.16826004228497213</c:v>
                </c:pt>
              </c:numCache>
            </c:numRef>
          </c:val>
          <c:smooth val="0"/>
          <c:extLst>
            <c:ext xmlns:c16="http://schemas.microsoft.com/office/drawing/2014/chart" uri="{C3380CC4-5D6E-409C-BE32-E72D297353CC}">
              <c16:uniqueId val="{00000000-2CF6-4D2A-AC88-984F5289EF20}"/>
            </c:ext>
          </c:extLst>
        </c:ser>
        <c:ser>
          <c:idx val="1"/>
          <c:order val="1"/>
          <c:tx>
            <c:strRef>
              <c:f>'%PIB_2'!$AJ$7</c:f>
              <c:strCache>
                <c:ptCount val="1"/>
                <c:pt idx="0">
                  <c:v>OECD - Total</c:v>
                </c:pt>
              </c:strCache>
            </c:strRef>
          </c:tx>
          <c:spPr>
            <a:ln w="38100" cap="rnd" cmpd="sng">
              <a:solidFill>
                <a:srgbClr val="7030A0"/>
              </a:solidFill>
              <a:prstDash val="solid"/>
              <a:round/>
            </a:ln>
            <a:effectLst/>
          </c:spPr>
          <c:marker>
            <c:symbol val="circle"/>
            <c:size val="8"/>
            <c:spPr>
              <a:solidFill>
                <a:srgbClr val="7030A0"/>
              </a:solidFill>
              <a:ln w="9525">
                <a:solidFill>
                  <a:schemeClr val="bg1">
                    <a:lumMod val="65000"/>
                  </a:schemeClr>
                </a:solidFill>
                <a:prstDash val="dashDot"/>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7030A0"/>
                    </a:solidFill>
                    <a:latin typeface="+mj-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'%PIB_2'!$AH$8:$AH$24</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'%PIB_2'!$AJ$8:$AJ$24</c:f>
              <c:numCache>
                <c:formatCode>#,##0.00</c:formatCode>
                <c:ptCount val="10"/>
                <c:pt idx="0">
                  <c:v>0.62944378291876613</c:v>
                </c:pt>
                <c:pt idx="1">
                  <c:v>0.66733416273997204</c:v>
                </c:pt>
                <c:pt idx="2">
                  <c:v>0.72672646194052548</c:v>
                </c:pt>
                <c:pt idx="3">
                  <c:v>0.71234618848190012</c:v>
                </c:pt>
                <c:pt idx="4">
                  <c:v>0.6921713770628759</c:v>
                </c:pt>
                <c:pt idx="5">
                  <c:v>0.67356816588960289</c:v>
                </c:pt>
                <c:pt idx="6">
                  <c:v>0.65746576976612725</c:v>
                </c:pt>
                <c:pt idx="7">
                  <c:v>0.6413940914130386</c:v>
                </c:pt>
                <c:pt idx="8">
                  <c:v>0.63044190527093558</c:v>
                </c:pt>
                <c:pt idx="9">
                  <c:v>#N/A</c:v>
                </c:pt>
              </c:numCache>
            </c:numRef>
          </c:val>
          <c:smooth val="0"/>
          <c:extLst>
            <c:ext xmlns:c16="http://schemas.microsoft.com/office/drawing/2014/chart" uri="{C3380CC4-5D6E-409C-BE32-E72D297353CC}">
              <c16:uniqueId val="{00000001-2CF6-4D2A-AC88-984F5289EF20}"/>
            </c:ext>
          </c:extLst>
        </c:ser>
        <c:ser>
          <c:idx val="2"/>
          <c:order val="2"/>
          <c:tx>
            <c:strRef>
              <c:f>'%PIB_2'!$AK$7</c:f>
              <c:strCache>
                <c:ptCount val="1"/>
                <c:pt idx="0">
                  <c:v>European Union (28 countries)</c:v>
                </c:pt>
              </c:strCache>
            </c:strRef>
          </c:tx>
          <c:spPr>
            <a:ln w="28575" cap="rnd">
              <a:solidFill>
                <a:schemeClr val="accent1">
                  <a:lumMod val="50000"/>
                </a:schemeClr>
              </a:solidFill>
              <a:round/>
            </a:ln>
            <a:effectLst/>
          </c:spPr>
          <c:marker>
            <c:symbol val="circle"/>
            <c:size val="5"/>
            <c:spPr>
              <a:solidFill>
                <a:schemeClr val="accent1">
                  <a:lumMod val="50000"/>
                </a:schemeClr>
              </a:solidFill>
              <a:ln w="9525">
                <a:solidFill>
                  <a:schemeClr val="accent1">
                    <a:lumMod val="50000"/>
                  </a:schemeClr>
                </a:solidFill>
              </a:ln>
              <a:effectLst/>
            </c:spPr>
          </c:marker>
          <c:dLbls>
            <c:delete val="1"/>
          </c:dLbls>
          <c:cat>
            <c:numRef>
              <c:f>'%PIB_2'!$AH$8:$AH$24</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'%PIB_2'!$AK$8:$AK$24</c:f>
              <c:numCache>
                <c:formatCode>#,##0.00</c:formatCode>
                <c:ptCount val="10"/>
                <c:pt idx="0">
                  <c:v>0.57820106956919037</c:v>
                </c:pt>
                <c:pt idx="1">
                  <c:v>0.6089251440228447</c:v>
                </c:pt>
                <c:pt idx="2">
                  <c:v>0.65300298522233646</c:v>
                </c:pt>
                <c:pt idx="3">
                  <c:v>0.64999350981014903</c:v>
                </c:pt>
                <c:pt idx="4">
                  <c:v>0.6351284789530296</c:v>
                </c:pt>
                <c:pt idx="5">
                  <c:v>0.63948976564217397</c:v>
                </c:pt>
                <c:pt idx="6">
                  <c:v>0.63510384869850545</c:v>
                </c:pt>
                <c:pt idx="7">
                  <c:v>0.63303824027622624</c:v>
                </c:pt>
                <c:pt idx="8">
                  <c:v>0.6215370030883659</c:v>
                </c:pt>
                <c:pt idx="9">
                  <c:v>#N/A</c:v>
                </c:pt>
              </c:numCache>
            </c:numRef>
          </c:val>
          <c:smooth val="0"/>
          <c:extLst>
            <c:ext xmlns:c16="http://schemas.microsoft.com/office/drawing/2014/chart" uri="{C3380CC4-5D6E-409C-BE32-E72D297353CC}">
              <c16:uniqueId val="{00000002-2CF6-4D2A-AC88-984F5289EF20}"/>
            </c:ext>
          </c:extLst>
        </c:ser>
        <c:ser>
          <c:idx val="3"/>
          <c:order val="3"/>
          <c:tx>
            <c:strRef>
              <c:f>'%PIB_2'!$AL$7</c:f>
              <c:strCache>
                <c:ptCount val="1"/>
                <c:pt idx="0">
                  <c:v>Japan</c:v>
                </c:pt>
              </c:strCache>
            </c:strRef>
          </c:tx>
          <c:spPr>
            <a:ln w="28575" cap="rnd">
              <a:solidFill>
                <a:schemeClr val="accent6">
                  <a:lumMod val="50000"/>
                </a:schemeClr>
              </a:solidFill>
              <a:round/>
            </a:ln>
            <a:effectLst/>
          </c:spPr>
          <c:marker>
            <c:symbol val="circle"/>
            <c:size val="5"/>
            <c:spPr>
              <a:solidFill>
                <a:schemeClr val="accent6">
                  <a:lumMod val="50000"/>
                </a:schemeClr>
              </a:solidFill>
              <a:ln w="9525">
                <a:solidFill>
                  <a:schemeClr val="accent6">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accent6">
                        <a:lumMod val="75000"/>
                      </a:schemeClr>
                    </a:solidFill>
                    <a:latin typeface="+mj-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'%PIB_2'!$AH$8:$AH$24</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'%PIB_2'!$AL$8:$AL$24</c:f>
              <c:numCache>
                <c:formatCode>#,##0.00</c:formatCode>
                <c:ptCount val="10"/>
                <c:pt idx="0">
                  <c:v>0.52198274703106018</c:v>
                </c:pt>
                <c:pt idx="1">
                  <c:v>0.52125860772010624</c:v>
                </c:pt>
                <c:pt idx="2">
                  <c:v>0.57086806033082549</c:v>
                </c:pt>
                <c:pt idx="3">
                  <c:v>0.53871849025260088</c:v>
                </c:pt>
                <c:pt idx="4">
                  <c:v>0.53239567325351733</c:v>
                </c:pt>
                <c:pt idx="5">
                  <c:v>0.54040948671925737</c:v>
                </c:pt>
                <c:pt idx="6">
                  <c:v>0.5734395864982309</c:v>
                </c:pt>
                <c:pt idx="7">
                  <c:v>0.54456241272213435</c:v>
                </c:pt>
                <c:pt idx="8">
                  <c:v>0.50516641459226919</c:v>
                </c:pt>
                <c:pt idx="9">
                  <c:v>0.47164032034421999</c:v>
                </c:pt>
              </c:numCache>
            </c:numRef>
          </c:val>
          <c:smooth val="0"/>
          <c:extLst>
            <c:ext xmlns:c16="http://schemas.microsoft.com/office/drawing/2014/chart" uri="{C3380CC4-5D6E-409C-BE32-E72D297353CC}">
              <c16:uniqueId val="{00000003-2CF6-4D2A-AC88-984F5289EF20}"/>
            </c:ext>
          </c:extLst>
        </c:ser>
        <c:ser>
          <c:idx val="4"/>
          <c:order val="4"/>
          <c:tx>
            <c:strRef>
              <c:f>'%PIB_2'!$AM$7</c:f>
              <c:strCache>
                <c:ptCount val="1"/>
                <c:pt idx="0">
                  <c:v>Korea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anchor="ctr" anchorCtr="1"/>
              <a:lstStyle/>
              <a:p>
                <a:pPr>
                  <a:defRPr sz="800" b="1" i="0" u="none" strike="noStrike" kern="1200" baseline="0">
                    <a:solidFill>
                      <a:schemeClr val="accent6"/>
                    </a:solidFill>
                    <a:latin typeface="+mj-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'%PIB_2'!$AH$8:$AH$24</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'%PIB_2'!$AM$8:$AM$24</c:f>
              <c:numCache>
                <c:formatCode>#,##0.00</c:formatCode>
                <c:ptCount val="10"/>
                <c:pt idx="0">
                  <c:v>0.74396346747659226</c:v>
                </c:pt>
                <c:pt idx="1">
                  <c:v>0.79363241362863657</c:v>
                </c:pt>
                <c:pt idx="2">
                  <c:v>0.90218869048208272</c:v>
                </c:pt>
                <c:pt idx="3">
                  <c:v>0.92702826576612207</c:v>
                </c:pt>
                <c:pt idx="4">
                  <c:v>0.93227152401812585</c:v>
                </c:pt>
                <c:pt idx="5">
                  <c:v>0.96006779646866913</c:v>
                </c:pt>
                <c:pt idx="6">
                  <c:v>0.94721081301881038</c:v>
                </c:pt>
                <c:pt idx="7">
                  <c:v>0.98482196111607012</c:v>
                </c:pt>
                <c:pt idx="8">
                  <c:v>0.99788049054170425</c:v>
                </c:pt>
                <c:pt idx="9">
                  <c:v>0.95893980725417349</c:v>
                </c:pt>
              </c:numCache>
            </c:numRef>
          </c:val>
          <c:smooth val="0"/>
          <c:extLst>
            <c:ext xmlns:c16="http://schemas.microsoft.com/office/drawing/2014/chart" uri="{C3380CC4-5D6E-409C-BE32-E72D297353CC}">
              <c16:uniqueId val="{00000004-2CF6-4D2A-AC88-984F5289EF20}"/>
            </c:ext>
          </c:extLst>
        </c:ser>
        <c:ser>
          <c:idx val="5"/>
          <c:order val="5"/>
          <c:tx>
            <c:strRef>
              <c:f>'%PIB_2'!$AN$7</c:f>
              <c:strCache>
                <c:ptCount val="1"/>
                <c:pt idx="0">
                  <c:v>Spain</c:v>
                </c:pt>
              </c:strCache>
            </c:strRef>
          </c:tx>
          <c:spPr>
            <a:ln w="28575" cap="rnd">
              <a:solidFill>
                <a:schemeClr val="accent4">
                  <a:lumMod val="75000"/>
                </a:schemeClr>
              </a:solidFill>
              <a:round/>
            </a:ln>
            <a:effectLst/>
          </c:spPr>
          <c:marker>
            <c:symbol val="circle"/>
            <c:size val="5"/>
            <c:spPr>
              <a:solidFill>
                <a:schemeClr val="accent4">
                  <a:lumMod val="75000"/>
                </a:schemeClr>
              </a:solidFill>
              <a:ln w="9525">
                <a:solidFill>
                  <a:schemeClr val="accent4">
                    <a:lumMod val="75000"/>
                  </a:schemeClr>
                </a:solidFill>
              </a:ln>
              <a:effectLst/>
            </c:spPr>
          </c:marker>
          <c:dLbls>
            <c:spPr>
              <a:noFill/>
              <a:ln>
                <a:noFill/>
              </a:ln>
              <a:effectLst/>
            </c:spPr>
            <c:txPr>
              <a:bodyPr rot="0" spcFirstLastPara="1" vertOverflow="ellipsis" vert="horz" wrap="square" anchor="ctr" anchorCtr="1"/>
              <a:lstStyle/>
              <a:p>
                <a:pPr>
                  <a:defRPr sz="800" b="1" i="0" u="none" strike="noStrike" kern="1200" baseline="0">
                    <a:solidFill>
                      <a:schemeClr val="accent4">
                        <a:lumMod val="75000"/>
                      </a:schemeClr>
                    </a:solidFill>
                    <a:latin typeface="+mj-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'%PIB_2'!$AH$8:$AH$24</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'%PIB_2'!$AN$8:$AN$24</c:f>
              <c:numCache>
                <c:formatCode>#,##0.00</c:formatCode>
                <c:ptCount val="10"/>
                <c:pt idx="0">
                  <c:v>0.53891508844779712</c:v>
                </c:pt>
                <c:pt idx="1">
                  <c:v>0.60017818988106975</c:v>
                </c:pt>
                <c:pt idx="2">
                  <c:v>0.63654281721362849</c:v>
                </c:pt>
                <c:pt idx="3">
                  <c:v>0.62947855328951419</c:v>
                </c:pt>
                <c:pt idx="4">
                  <c:v>0.58933809083851929</c:v>
                </c:pt>
                <c:pt idx="5">
                  <c:v>0.55549757408769818</c:v>
                </c:pt>
                <c:pt idx="6">
                  <c:v>0.52807204494912363</c:v>
                </c:pt>
                <c:pt idx="7">
                  <c:v>0.51090830779904239</c:v>
                </c:pt>
                <c:pt idx="8">
                  <c:v>0.49916759105109465</c:v>
                </c:pt>
                <c:pt idx="9">
                  <c:v>#N/A</c:v>
                </c:pt>
              </c:numCache>
            </c:numRef>
          </c:val>
          <c:smooth val="0"/>
          <c:extLst>
            <c:ext xmlns:c16="http://schemas.microsoft.com/office/drawing/2014/chart" uri="{C3380CC4-5D6E-409C-BE32-E72D297353CC}">
              <c16:uniqueId val="{00000005-2CF6-4D2A-AC88-984F5289EF20}"/>
            </c:ext>
          </c:extLst>
        </c:ser>
        <c:dLbls>
          <c:dLblPos val="t"/>
          <c:showLegendKey val="0"/>
          <c:showVal val="1"/>
          <c:showCatName val="0"/>
          <c:showSerName val="0"/>
          <c:showPercent val="0"/>
          <c:showBubbleSize val="0"/>
        </c:dLbls>
        <c:marker val="1"/>
        <c:smooth val="0"/>
        <c:axId val="526420304"/>
        <c:axId val="526421552"/>
      </c:lineChart>
      <c:catAx>
        <c:axId val="5264203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n-US"/>
          </a:p>
        </c:txPr>
        <c:crossAx val="526421552"/>
        <c:crosses val="autoZero"/>
        <c:auto val="1"/>
        <c:lblAlgn val="ctr"/>
        <c:lblOffset val="100"/>
        <c:noMultiLvlLbl val="0"/>
      </c:catAx>
      <c:valAx>
        <c:axId val="526421552"/>
        <c:scaling>
          <c:orientation val="minMax"/>
        </c:scaling>
        <c:delete val="0"/>
        <c:axPos val="l"/>
        <c:majorGridlines>
          <c:spPr>
            <a:ln w="9525" cap="flat" cmpd="sng" algn="ctr">
              <a:solidFill>
                <a:schemeClr val="bg1">
                  <a:lumMod val="9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n-US"/>
          </a:p>
        </c:txPr>
        <c:crossAx val="5264203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a:latin typeface="+mj-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j-lt"/>
                <a:ea typeface="+mn-ea"/>
                <a:cs typeface="+mn-cs"/>
              </a:defRPr>
            </a:pPr>
            <a:r>
              <a:rPr lang="es-CL" sz="2000" b="1" dirty="0">
                <a:latin typeface="+mj-lt"/>
              </a:rPr>
              <a:t>Inversión Privada </a:t>
            </a:r>
            <a:r>
              <a:rPr lang="es-CL" sz="2000" b="1" dirty="0" err="1">
                <a:latin typeface="+mj-lt"/>
              </a:rPr>
              <a:t>enI+D</a:t>
            </a:r>
            <a:r>
              <a:rPr lang="es-CL" sz="2000" b="1" dirty="0">
                <a:latin typeface="+mj-lt"/>
              </a:rPr>
              <a:t>  (%PIB)</a:t>
            </a:r>
          </a:p>
        </c:rich>
      </c:tx>
      <c:layout>
        <c:manualLayout>
          <c:xMode val="edge"/>
          <c:yMode val="edge"/>
          <c:x val="4.784422173801308E-2"/>
          <c:y val="1.5912480521829125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lineChart>
        <c:grouping val="standard"/>
        <c:varyColors val="0"/>
        <c:ser>
          <c:idx val="0"/>
          <c:order val="0"/>
          <c:tx>
            <c:strRef>
              <c:f>'%PIB_2'!$AI$7</c:f>
              <c:strCache>
                <c:ptCount val="1"/>
                <c:pt idx="0">
                  <c:v>Chile</c:v>
                </c:pt>
              </c:strCache>
            </c:strRef>
          </c:tx>
          <c:spPr>
            <a:ln w="28575" cap="rnd">
              <a:solidFill>
                <a:srgbClr val="961A1A"/>
              </a:solidFill>
              <a:round/>
            </a:ln>
            <a:effectLst/>
          </c:spPr>
          <c:marker>
            <c:symbol val="circle"/>
            <c:size val="6"/>
            <c:spPr>
              <a:solidFill>
                <a:srgbClr val="961A1A"/>
              </a:solidFill>
              <a:ln w="9525">
                <a:solidFill>
                  <a:srgbClr val="961A1A"/>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961A1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'%PIB_2'!$AH$8:$AH$24</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'%PIB_2'!$AI$8:$AI$24</c:f>
              <c:numCache>
                <c:formatCode>#,##0.00</c:formatCode>
                <c:ptCount val="9"/>
                <c:pt idx="0">
                  <c:v>0.16396599987305241</c:v>
                </c:pt>
                <c:pt idx="1">
                  <c:v>9.4913976470206121E-2</c:v>
                </c:pt>
                <c:pt idx="2">
                  <c:v>8.3825973091421507E-2</c:v>
                </c:pt>
                <c:pt idx="3">
                  <c:v>0.11911148658526245</c:v>
                </c:pt>
                <c:pt idx="4">
                  <c:v>0.12657475334914906</c:v>
                </c:pt>
                <c:pt idx="5">
                  <c:v>0.13280494241705079</c:v>
                </c:pt>
                <c:pt idx="6">
                  <c:v>0.1194419748773914</c:v>
                </c:pt>
                <c:pt idx="7">
                  <c:v>0.12473417812445504</c:v>
                </c:pt>
                <c:pt idx="8">
                  <c:v>0.12989445157472987</c:v>
                </c:pt>
              </c:numCache>
            </c:numRef>
          </c:val>
          <c:smooth val="0"/>
          <c:extLst>
            <c:ext xmlns:c16="http://schemas.microsoft.com/office/drawing/2014/chart" uri="{C3380CC4-5D6E-409C-BE32-E72D297353CC}">
              <c16:uniqueId val="{00000000-3592-42C3-8921-96166D77743D}"/>
            </c:ext>
          </c:extLst>
        </c:ser>
        <c:ser>
          <c:idx val="1"/>
          <c:order val="1"/>
          <c:tx>
            <c:strRef>
              <c:f>'%PIB_2'!$AJ$7</c:f>
              <c:strCache>
                <c:ptCount val="1"/>
                <c:pt idx="0">
                  <c:v>OECD - Total</c:v>
                </c:pt>
              </c:strCache>
            </c:strRef>
          </c:tx>
          <c:spPr>
            <a:ln w="38100" cap="rnd">
              <a:solidFill>
                <a:srgbClr val="7030A0"/>
              </a:solidFill>
              <a:prstDash val="solid"/>
              <a:round/>
            </a:ln>
            <a:effectLst/>
          </c:spPr>
          <c:marker>
            <c:symbol val="circle"/>
            <c:size val="6"/>
            <c:spPr>
              <a:solidFill>
                <a:srgbClr val="7030A0"/>
              </a:solidFill>
              <a:ln w="9525">
                <a:solidFill>
                  <a:srgbClr val="7030A0"/>
                </a:solidFill>
                <a:prstDash val="dashDot"/>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7030A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'%PIB_2'!$AH$8:$AH$24</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'%PIB_2'!$AJ$8:$AJ$24</c:f>
              <c:numCache>
                <c:formatCode>#,##0.00</c:formatCode>
                <c:ptCount val="9"/>
                <c:pt idx="0">
                  <c:v>1.4248981447427349</c:v>
                </c:pt>
                <c:pt idx="1">
                  <c:v>1.3696442641333288</c:v>
                </c:pt>
                <c:pt idx="2">
                  <c:v>1.3388455771505627</c:v>
                </c:pt>
                <c:pt idx="3">
                  <c:v>1.3850665058212033</c:v>
                </c:pt>
                <c:pt idx="4">
                  <c:v>1.3917213066174023</c:v>
                </c:pt>
                <c:pt idx="5">
                  <c:v>1.4214000465574186</c:v>
                </c:pt>
                <c:pt idx="6">
                  <c:v>1.4481546267845531</c:v>
                </c:pt>
                <c:pt idx="7">
                  <c:v>1.4468655430449806</c:v>
                </c:pt>
                <c:pt idx="8">
                  <c:v>1.4397367794268137</c:v>
                </c:pt>
              </c:numCache>
            </c:numRef>
          </c:val>
          <c:smooth val="0"/>
          <c:extLst>
            <c:ext xmlns:c16="http://schemas.microsoft.com/office/drawing/2014/chart" uri="{C3380CC4-5D6E-409C-BE32-E72D297353CC}">
              <c16:uniqueId val="{00000001-3592-42C3-8921-96166D77743D}"/>
            </c:ext>
          </c:extLst>
        </c:ser>
        <c:ser>
          <c:idx val="2"/>
          <c:order val="2"/>
          <c:tx>
            <c:strRef>
              <c:f>'%PIB_2'!$AK$7</c:f>
              <c:strCache>
                <c:ptCount val="1"/>
                <c:pt idx="0">
                  <c:v>European Union (28 countries)</c:v>
                </c:pt>
              </c:strCache>
            </c:strRef>
          </c:tx>
          <c:spPr>
            <a:ln w="28575" cap="rnd">
              <a:solidFill>
                <a:schemeClr val="accent1">
                  <a:lumMod val="50000"/>
                </a:schemeClr>
              </a:solidFill>
              <a:round/>
            </a:ln>
            <a:effectLst/>
          </c:spPr>
          <c:marker>
            <c:symbol val="circle"/>
            <c:size val="5"/>
            <c:spPr>
              <a:solidFill>
                <a:schemeClr val="accent1">
                  <a:lumMod val="50000"/>
                </a:schemeClr>
              </a:solidFill>
              <a:ln w="9525">
                <a:solidFill>
                  <a:schemeClr val="accent1">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accent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'%PIB_2'!$AH$8:$AH$24</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'%PIB_2'!$AK$8:$AK$24</c:f>
              <c:numCache>
                <c:formatCode>#,##0.00</c:formatCode>
                <c:ptCount val="9"/>
                <c:pt idx="0">
                  <c:v>0.95413775400409206</c:v>
                </c:pt>
                <c:pt idx="1">
                  <c:v>0.98111038646002546</c:v>
                </c:pt>
                <c:pt idx="2">
                  <c:v>0.9757634021851892</c:v>
                </c:pt>
                <c:pt idx="3">
                  <c:v>1.0195672623579903</c:v>
                </c:pt>
                <c:pt idx="4">
                  <c:v>1.0409025305191417</c:v>
                </c:pt>
                <c:pt idx="5">
                  <c:v>1.0468146695319158</c:v>
                </c:pt>
                <c:pt idx="6">
                  <c:v>1.06421767878078</c:v>
                </c:pt>
                <c:pt idx="7">
                  <c:v>1.0703896327375237</c:v>
                </c:pt>
                <c:pt idx="8">
                  <c:v>#N/A</c:v>
                </c:pt>
              </c:numCache>
            </c:numRef>
          </c:val>
          <c:smooth val="0"/>
          <c:extLst>
            <c:ext xmlns:c16="http://schemas.microsoft.com/office/drawing/2014/chart" uri="{C3380CC4-5D6E-409C-BE32-E72D297353CC}">
              <c16:uniqueId val="{00000002-3592-42C3-8921-96166D77743D}"/>
            </c:ext>
          </c:extLst>
        </c:ser>
        <c:ser>
          <c:idx val="3"/>
          <c:order val="3"/>
          <c:tx>
            <c:strRef>
              <c:f>'%PIB_2'!$AL$7</c:f>
              <c:strCache>
                <c:ptCount val="1"/>
                <c:pt idx="0">
                  <c:v>Japan</c:v>
                </c:pt>
              </c:strCache>
            </c:strRef>
          </c:tx>
          <c:spPr>
            <a:ln w="28575" cap="rnd">
              <a:solidFill>
                <a:schemeClr val="accent6">
                  <a:lumMod val="50000"/>
                </a:schemeClr>
              </a:solidFill>
              <a:round/>
            </a:ln>
            <a:effectLst/>
          </c:spPr>
          <c:marker>
            <c:symbol val="circle"/>
            <c:size val="5"/>
            <c:spPr>
              <a:solidFill>
                <a:schemeClr val="accent6">
                  <a:lumMod val="50000"/>
                </a:schemeClr>
              </a:solidFill>
              <a:ln w="9525">
                <a:solidFill>
                  <a:schemeClr val="accent6">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6">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'%PIB_2'!$AH$8:$AH$24</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'%PIB_2'!$AL$8:$AL$24</c:f>
              <c:numCache>
                <c:formatCode>#,##0.00</c:formatCode>
                <c:ptCount val="9"/>
                <c:pt idx="0">
                  <c:v>2.6087565633223635</c:v>
                </c:pt>
                <c:pt idx="1">
                  <c:v>2.4321907411833683</c:v>
                </c:pt>
                <c:pt idx="2">
                  <c:v>2.3820172082200242</c:v>
                </c:pt>
                <c:pt idx="3">
                  <c:v>2.4830044657347239</c:v>
                </c:pt>
                <c:pt idx="4">
                  <c:v>2.4426063506097098</c:v>
                </c:pt>
                <c:pt idx="5">
                  <c:v>2.5021058254812032</c:v>
                </c:pt>
                <c:pt idx="6">
                  <c:v>2.6271596649775439</c:v>
                </c:pt>
                <c:pt idx="7">
                  <c:v>2.5555766714073975</c:v>
                </c:pt>
                <c:pt idx="8">
                  <c:v>2.4525833426502719</c:v>
                </c:pt>
              </c:numCache>
            </c:numRef>
          </c:val>
          <c:smooth val="0"/>
          <c:extLst>
            <c:ext xmlns:c16="http://schemas.microsoft.com/office/drawing/2014/chart" uri="{C3380CC4-5D6E-409C-BE32-E72D297353CC}">
              <c16:uniqueId val="{00000003-3592-42C3-8921-96166D77743D}"/>
            </c:ext>
          </c:extLst>
        </c:ser>
        <c:ser>
          <c:idx val="4"/>
          <c:order val="4"/>
          <c:tx>
            <c:strRef>
              <c:f>'%PIB_2'!$AM$7</c:f>
              <c:strCache>
                <c:ptCount val="1"/>
                <c:pt idx="0">
                  <c:v>Korea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6">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'%PIB_2'!$AH$8:$AH$24</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'%PIB_2'!$AM$8:$AM$24</c:f>
              <c:numCache>
                <c:formatCode>#,##0.00</c:formatCode>
                <c:ptCount val="9"/>
                <c:pt idx="0">
                  <c:v>2.2764016778027085</c:v>
                </c:pt>
                <c:pt idx="1">
                  <c:v>2.3409791750129711</c:v>
                </c:pt>
                <c:pt idx="2">
                  <c:v>2.4886921608809893</c:v>
                </c:pt>
                <c:pt idx="3">
                  <c:v>2.7594986040920553</c:v>
                </c:pt>
                <c:pt idx="4">
                  <c:v>3.0082829109619253</c:v>
                </c:pt>
                <c:pt idx="5">
                  <c:v>3.1396227376715466</c:v>
                </c:pt>
                <c:pt idx="6">
                  <c:v>3.2305328784271437</c:v>
                </c:pt>
                <c:pt idx="7">
                  <c:v>3.1436125519212421</c:v>
                </c:pt>
                <c:pt idx="8">
                  <c:v>3.1883489447623505</c:v>
                </c:pt>
              </c:numCache>
            </c:numRef>
          </c:val>
          <c:smooth val="0"/>
          <c:extLst>
            <c:ext xmlns:c16="http://schemas.microsoft.com/office/drawing/2014/chart" uri="{C3380CC4-5D6E-409C-BE32-E72D297353CC}">
              <c16:uniqueId val="{00000004-3592-42C3-8921-96166D77743D}"/>
            </c:ext>
          </c:extLst>
        </c:ser>
        <c:ser>
          <c:idx val="5"/>
          <c:order val="5"/>
          <c:tx>
            <c:strRef>
              <c:f>'%PIB_2'!$AN$7</c:f>
              <c:strCache>
                <c:ptCount val="1"/>
                <c:pt idx="0">
                  <c:v>Spain</c:v>
                </c:pt>
              </c:strCache>
            </c:strRef>
          </c:tx>
          <c:spPr>
            <a:ln w="28575" cap="rnd">
              <a:solidFill>
                <a:schemeClr val="accent4">
                  <a:lumMod val="75000"/>
                </a:schemeClr>
              </a:solidFill>
              <a:round/>
            </a:ln>
            <a:effectLst/>
          </c:spPr>
          <c:marker>
            <c:symbol val="circle"/>
            <c:size val="5"/>
            <c:spPr>
              <a:solidFill>
                <a:schemeClr val="accent4">
                  <a:lumMod val="75000"/>
                </a:schemeClr>
              </a:solidFill>
              <a:ln w="9525">
                <a:solidFill>
                  <a:schemeClr val="accent4">
                    <a:lumMod val="7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accent4">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'%PIB_2'!$AH$8:$AH$24</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'%PIB_2'!$AN$8:$AN$24</c:f>
              <c:numCache>
                <c:formatCode>#,##0.00</c:formatCode>
                <c:ptCount val="9"/>
                <c:pt idx="0">
                  <c:v>0.59204461466102065</c:v>
                </c:pt>
                <c:pt idx="1">
                  <c:v>0.58593821243091282</c:v>
                </c:pt>
                <c:pt idx="2">
                  <c:v>0.58020417508916</c:v>
                </c:pt>
                <c:pt idx="3">
                  <c:v>0.58716703925175551</c:v>
                </c:pt>
                <c:pt idx="4">
                  <c:v>0.58782741160687335</c:v>
                </c:pt>
                <c:pt idx="5">
                  <c:v>0.58741627368033245</c:v>
                </c:pt>
                <c:pt idx="6">
                  <c:v>0.57329951243953847</c:v>
                </c:pt>
                <c:pt idx="7">
                  <c:v>0.55916770216241185</c:v>
                </c:pt>
                <c:pt idx="8">
                  <c:v>#N/A</c:v>
                </c:pt>
              </c:numCache>
            </c:numRef>
          </c:val>
          <c:smooth val="0"/>
          <c:extLst>
            <c:ext xmlns:c16="http://schemas.microsoft.com/office/drawing/2014/chart" uri="{C3380CC4-5D6E-409C-BE32-E72D297353CC}">
              <c16:uniqueId val="{00000005-3592-42C3-8921-96166D77743D}"/>
            </c:ext>
          </c:extLst>
        </c:ser>
        <c:dLbls>
          <c:dLblPos val="t"/>
          <c:showLegendKey val="0"/>
          <c:showVal val="1"/>
          <c:showCatName val="0"/>
          <c:showSerName val="0"/>
          <c:showPercent val="0"/>
          <c:showBubbleSize val="0"/>
        </c:dLbls>
        <c:marker val="1"/>
        <c:smooth val="0"/>
        <c:axId val="526420304"/>
        <c:axId val="526421552"/>
      </c:lineChart>
      <c:catAx>
        <c:axId val="5264203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26421552"/>
        <c:crosses val="autoZero"/>
        <c:auto val="1"/>
        <c:lblAlgn val="ctr"/>
        <c:lblOffset val="100"/>
        <c:noMultiLvlLbl val="0"/>
      </c:catAx>
      <c:valAx>
        <c:axId val="526421552"/>
        <c:scaling>
          <c:orientation val="minMax"/>
        </c:scaling>
        <c:delete val="0"/>
        <c:axPos val="l"/>
        <c:majorGridlines>
          <c:spPr>
            <a:ln w="9525" cap="flat" cmpd="sng" algn="ctr">
              <a:solidFill>
                <a:schemeClr val="bg1">
                  <a:lumMod val="9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264203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j-lt"/>
                <a:ea typeface="+mn-ea"/>
                <a:cs typeface="+mn-cs"/>
              </a:defRPr>
            </a:pPr>
            <a:r>
              <a:rPr lang="es-CL" sz="1800" b="1" dirty="0">
                <a:latin typeface="+mj-lt"/>
              </a:rPr>
              <a:t>Presupuesto </a:t>
            </a:r>
            <a:r>
              <a:rPr lang="es-CL" sz="1800" b="1" dirty="0" err="1">
                <a:latin typeface="+mj-lt"/>
              </a:rPr>
              <a:t>CONICYT</a:t>
            </a:r>
            <a:r>
              <a:rPr lang="es-CL" sz="1800" b="1" dirty="0">
                <a:latin typeface="+mj-lt"/>
              </a:rPr>
              <a:t> 2010-2019</a:t>
            </a:r>
          </a:p>
        </c:rich>
      </c:tx>
      <c:layout>
        <c:manualLayout>
          <c:xMode val="edge"/>
          <c:yMode val="edge"/>
          <c:x val="0.10048600174978128"/>
          <c:y val="2.6981455029846023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lineChart>
        <c:grouping val="standard"/>
        <c:varyColors val="0"/>
        <c:ser>
          <c:idx val="0"/>
          <c:order val="0"/>
          <c:spPr>
            <a:ln w="47625" cap="rnd">
              <a:solidFill>
                <a:schemeClr val="accent1"/>
              </a:solidFill>
              <a:round/>
            </a:ln>
            <a:effectLst/>
          </c:spPr>
          <c:marker>
            <c:symbol val="circle"/>
            <c:size val="6"/>
            <c:spPr>
              <a:solidFill>
                <a:schemeClr val="accent1"/>
              </a:solidFill>
              <a:ln w="9525">
                <a:solidFill>
                  <a:schemeClr val="accent1"/>
                </a:solidFill>
              </a:ln>
              <a:effectLst/>
            </c:spPr>
          </c:marker>
          <c:dLbls>
            <c:dLbl>
              <c:idx val="0"/>
              <c:layout>
                <c:manualLayout>
                  <c:x val="-4.1284048305212713E-2"/>
                  <c:y val="4.8354563422678104E-2"/>
                </c:manualLayout>
              </c:layout>
              <c:dLblPos val="r"/>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4-C3F6-458C-937D-1303837DC0B1}"/>
                </c:ext>
              </c:extLst>
            </c:dLbl>
            <c:dLbl>
              <c:idx val="1"/>
              <c:layout>
                <c:manualLayout>
                  <c:x val="-3.5704489582407406E-2"/>
                  <c:y val="-6.819679162569095E-2"/>
                </c:manualLayout>
              </c:layout>
              <c:dLblPos val="r"/>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1492-4B7D-A678-C8304F048D90}"/>
                </c:ext>
              </c:extLst>
            </c:dLbl>
            <c:dLbl>
              <c:idx val="2"/>
              <c:layout>
                <c:manualLayout>
                  <c:x val="-2.0825666321593172E-2"/>
                  <c:y val="5.4488845267329049E-2"/>
                </c:manualLayout>
              </c:layout>
              <c:dLblPos val="r"/>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C3F6-458C-937D-1303837DC0B1}"/>
                </c:ext>
              </c:extLst>
            </c:dLbl>
            <c:dLbl>
              <c:idx val="3"/>
              <c:layout>
                <c:manualLayout>
                  <c:x val="-3.1984783767203824E-2"/>
                  <c:y val="-6.8196791625691006E-2"/>
                </c:manualLayout>
              </c:layout>
              <c:dLblPos val="r"/>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2-1492-4B7D-A678-C8304F048D90}"/>
                </c:ext>
              </c:extLst>
            </c:dLbl>
            <c:dLbl>
              <c:idx val="4"/>
              <c:layout>
                <c:manualLayout>
                  <c:x val="-4.5003754120416246E-2"/>
                  <c:y val="4.52874225003526E-2"/>
                </c:manualLayout>
              </c:layout>
              <c:dLblPos val="r"/>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2-C3F6-458C-937D-1303837DC0B1}"/>
                </c:ext>
              </c:extLst>
            </c:dLbl>
            <c:dLbl>
              <c:idx val="5"/>
              <c:layout>
                <c:manualLayout>
                  <c:x val="-3.9424195397610926E-2"/>
                  <c:y val="-8.6599637159643958E-2"/>
                </c:manualLayout>
              </c:layout>
              <c:dLblPos val="r"/>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4-1492-4B7D-A678-C8304F048D90}"/>
                </c:ext>
              </c:extLst>
            </c:dLbl>
            <c:dLbl>
              <c:idx val="6"/>
              <c:layout>
                <c:manualLayout>
                  <c:x val="-3.570448958240751E-2"/>
                  <c:y val="4.8354563422678104E-2"/>
                </c:manualLayout>
              </c:layout>
              <c:dLblPos val="r"/>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C3F6-458C-937D-1303837DC0B1}"/>
                </c:ext>
              </c:extLst>
            </c:dLbl>
            <c:dLbl>
              <c:idx val="7"/>
              <c:layout>
                <c:manualLayout>
                  <c:x val="-3.7564342490009152E-2"/>
                  <c:y val="-5.2861087014063474E-2"/>
                </c:manualLayout>
              </c:layout>
              <c:dLblPos val="r"/>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1492-4B7D-A678-C8304F048D90}"/>
                </c:ext>
              </c:extLst>
            </c:dLbl>
            <c:dLbl>
              <c:idx val="8"/>
              <c:layout>
                <c:manualLayout>
                  <c:x val="-3.1984783767203956E-2"/>
                  <c:y val="4.8354563422678049E-2"/>
                </c:manualLayout>
              </c:layout>
              <c:dLblPos val="r"/>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0-C3F6-458C-937D-1303837DC0B1}"/>
                </c:ext>
              </c:extLst>
            </c:dLbl>
            <c:dLbl>
              <c:idx val="9"/>
              <c:layout>
                <c:manualLayout>
                  <c:x val="-6.8492378337429158E-4"/>
                  <c:y val="-5.8995368858714446E-2"/>
                </c:manualLayout>
              </c:layout>
              <c:dLblPos val="r"/>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6-1492-4B7D-A678-C8304F048D9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100" b="0" i="0" u="none" strike="noStrike" kern="1200" baseline="0">
                    <a:solidFill>
                      <a:schemeClr val="dk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Conicyt!$J$8:$J$17</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Conicyt!$K$8:$K$17</c:f>
              <c:numCache>
                <c:formatCode>#,##0</c:formatCode>
                <c:ptCount val="10"/>
                <c:pt idx="0">
                  <c:v>254111.64717000001</c:v>
                </c:pt>
                <c:pt idx="1">
                  <c:v>267254.26915500005</c:v>
                </c:pt>
                <c:pt idx="2">
                  <c:v>295238.227404</c:v>
                </c:pt>
                <c:pt idx="3">
                  <c:v>316341.56002199999</c:v>
                </c:pt>
                <c:pt idx="4">
                  <c:v>310984.99478200002</c:v>
                </c:pt>
                <c:pt idx="5">
                  <c:v>306908.69498999999</c:v>
                </c:pt>
                <c:pt idx="6">
                  <c:v>330635.55945</c:v>
                </c:pt>
                <c:pt idx="7">
                  <c:v>325776.66209999996</c:v>
                </c:pt>
                <c:pt idx="8">
                  <c:v>328150.69300000003</c:v>
                </c:pt>
                <c:pt idx="9">
                  <c:v>329192.39600000001</c:v>
                </c:pt>
              </c:numCache>
            </c:numRef>
          </c:val>
          <c:smooth val="0"/>
          <c:extLst>
            <c:ext xmlns:c16="http://schemas.microsoft.com/office/drawing/2014/chart" uri="{C3380CC4-5D6E-409C-BE32-E72D297353CC}">
              <c16:uniqueId val="{00000000-1492-4B7D-A678-C8304F048D90}"/>
            </c:ext>
          </c:extLst>
        </c:ser>
        <c:dLbls>
          <c:showLegendKey val="0"/>
          <c:showVal val="0"/>
          <c:showCatName val="0"/>
          <c:showSerName val="0"/>
          <c:showPercent val="0"/>
          <c:showBubbleSize val="0"/>
        </c:dLbls>
        <c:marker val="1"/>
        <c:smooth val="0"/>
        <c:axId val="517439664"/>
        <c:axId val="517429680"/>
      </c:lineChart>
      <c:catAx>
        <c:axId val="5174396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17429680"/>
        <c:crosses val="autoZero"/>
        <c:auto val="1"/>
        <c:lblAlgn val="ctr"/>
        <c:lblOffset val="100"/>
        <c:noMultiLvlLbl val="0"/>
      </c:catAx>
      <c:valAx>
        <c:axId val="517429680"/>
        <c:scaling>
          <c:orientation val="minMax"/>
          <c:max val="400000"/>
          <c:min val="100000"/>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s-CL"/>
                  <a:t>MM$ de oct. 2018</a:t>
                </a:r>
              </a:p>
            </c:rich>
          </c:tx>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17439664"/>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s-CL" sz="1200" b="1" dirty="0" smtClean="0"/>
              <a:t>Proyectos </a:t>
            </a:r>
            <a:r>
              <a:rPr lang="es-CL" sz="1200" b="1" dirty="0"/>
              <a:t>postulados y adjudicados (N°)</a:t>
            </a:r>
          </a:p>
        </c:rich>
      </c:tx>
      <c:layout>
        <c:manualLayout>
          <c:xMode val="edge"/>
          <c:yMode val="edge"/>
          <c:x val="4.2442340816209401E-2"/>
          <c:y val="1.8257015653593972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9200534514007583E-2"/>
          <c:y val="0.11994046736088448"/>
          <c:w val="0.94159893097198488"/>
          <c:h val="0.68212141889419597"/>
        </c:manualLayout>
      </c:layout>
      <c:lineChart>
        <c:grouping val="standard"/>
        <c:varyColors val="0"/>
        <c:ser>
          <c:idx val="0"/>
          <c:order val="0"/>
          <c:tx>
            <c:strRef>
              <c:f>'$ Oct. 2018'!$A$8</c:f>
              <c:strCache>
                <c:ptCount val="1"/>
                <c:pt idx="0">
                  <c:v>Adjudicados</c:v>
                </c:pt>
              </c:strCache>
            </c:strRef>
          </c:tx>
          <c:spPr>
            <a:ln w="28575" cap="rnd">
              <a:solidFill>
                <a:schemeClr val="accent5"/>
              </a:solidFill>
              <a:round/>
            </a:ln>
            <a:effectLst/>
          </c:spPr>
          <c:marker>
            <c:symbol val="circle"/>
            <c:size val="6"/>
            <c:spPr>
              <a:solidFill>
                <a:schemeClr val="accent5"/>
              </a:solidFill>
              <a:ln w="9525" cap="rnd">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5">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 Oct. 2018'!$B$4:$I$4</c:f>
              <c:numCache>
                <c:formatCode>General</c:formatCode>
                <c:ptCount val="8"/>
                <c:pt idx="0">
                  <c:v>2018</c:v>
                </c:pt>
                <c:pt idx="1">
                  <c:v>2017</c:v>
                </c:pt>
                <c:pt idx="2">
                  <c:v>2016</c:v>
                </c:pt>
                <c:pt idx="3">
                  <c:v>2015</c:v>
                </c:pt>
                <c:pt idx="4">
                  <c:v>2014</c:v>
                </c:pt>
                <c:pt idx="5">
                  <c:v>2013</c:v>
                </c:pt>
                <c:pt idx="6">
                  <c:v>2012</c:v>
                </c:pt>
                <c:pt idx="7">
                  <c:v>2011</c:v>
                </c:pt>
              </c:numCache>
            </c:numRef>
          </c:cat>
          <c:val>
            <c:numRef>
              <c:f>'$ Oct. 2018'!$B$8:$I$8</c:f>
              <c:numCache>
                <c:formatCode>#,##0</c:formatCode>
                <c:ptCount val="8"/>
                <c:pt idx="0">
                  <c:v>1162</c:v>
                </c:pt>
                <c:pt idx="1">
                  <c:v>1158</c:v>
                </c:pt>
                <c:pt idx="2">
                  <c:v>1104</c:v>
                </c:pt>
                <c:pt idx="3">
                  <c:v>1157</c:v>
                </c:pt>
                <c:pt idx="4">
                  <c:v>1191</c:v>
                </c:pt>
                <c:pt idx="5">
                  <c:v>1177</c:v>
                </c:pt>
                <c:pt idx="6">
                  <c:v>1048</c:v>
                </c:pt>
                <c:pt idx="7">
                  <c:v>855</c:v>
                </c:pt>
              </c:numCache>
            </c:numRef>
          </c:val>
          <c:smooth val="0"/>
          <c:extLst>
            <c:ext xmlns:c16="http://schemas.microsoft.com/office/drawing/2014/chart" uri="{C3380CC4-5D6E-409C-BE32-E72D297353CC}">
              <c16:uniqueId val="{00000000-B6C7-461D-94B5-C5451A83E9FD}"/>
            </c:ext>
          </c:extLst>
        </c:ser>
        <c:ser>
          <c:idx val="1"/>
          <c:order val="1"/>
          <c:tx>
            <c:strRef>
              <c:f>'$ Oct. 2018'!$A$9</c:f>
              <c:strCache>
                <c:ptCount val="1"/>
                <c:pt idx="0">
                  <c:v>Postulados</c:v>
                </c:pt>
              </c:strCache>
            </c:strRef>
          </c:tx>
          <c:spPr>
            <a:ln w="28575" cap="rnd">
              <a:solidFill>
                <a:schemeClr val="accent2"/>
              </a:solidFill>
              <a:round/>
            </a:ln>
            <a:effectLst/>
          </c:spPr>
          <c:marker>
            <c:symbol val="circle"/>
            <c:size val="6"/>
            <c:spPr>
              <a:solidFill>
                <a:schemeClr val="bg1">
                  <a:lumMod val="65000"/>
                </a:schemeClr>
              </a:solidFill>
              <a:ln w="9525">
                <a:solidFill>
                  <a:schemeClr val="bg1">
                    <a:lumMod val="6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 Oct. 2018'!$B$4:$I$4</c:f>
              <c:numCache>
                <c:formatCode>General</c:formatCode>
                <c:ptCount val="8"/>
                <c:pt idx="0">
                  <c:v>2018</c:v>
                </c:pt>
                <c:pt idx="1">
                  <c:v>2017</c:v>
                </c:pt>
                <c:pt idx="2">
                  <c:v>2016</c:v>
                </c:pt>
                <c:pt idx="3">
                  <c:v>2015</c:v>
                </c:pt>
                <c:pt idx="4">
                  <c:v>2014</c:v>
                </c:pt>
                <c:pt idx="5">
                  <c:v>2013</c:v>
                </c:pt>
                <c:pt idx="6">
                  <c:v>2012</c:v>
                </c:pt>
                <c:pt idx="7">
                  <c:v>2011</c:v>
                </c:pt>
              </c:numCache>
            </c:numRef>
          </c:cat>
          <c:val>
            <c:numRef>
              <c:f>'$ Oct. 2018'!$B$9:$I$9</c:f>
              <c:numCache>
                <c:formatCode>#,##0</c:formatCode>
                <c:ptCount val="8"/>
                <c:pt idx="0">
                  <c:v>3873</c:v>
                </c:pt>
                <c:pt idx="1">
                  <c:v>3956</c:v>
                </c:pt>
                <c:pt idx="2">
                  <c:v>3633</c:v>
                </c:pt>
                <c:pt idx="3">
                  <c:v>3188</c:v>
                </c:pt>
                <c:pt idx="4">
                  <c:v>2926</c:v>
                </c:pt>
                <c:pt idx="5">
                  <c:v>2270</c:v>
                </c:pt>
                <c:pt idx="6">
                  <c:v>1943</c:v>
                </c:pt>
                <c:pt idx="7">
                  <c:v>1715</c:v>
                </c:pt>
              </c:numCache>
            </c:numRef>
          </c:val>
          <c:smooth val="0"/>
          <c:extLst>
            <c:ext xmlns:c16="http://schemas.microsoft.com/office/drawing/2014/chart" uri="{C3380CC4-5D6E-409C-BE32-E72D297353CC}">
              <c16:uniqueId val="{00000001-B6C7-461D-94B5-C5451A83E9FD}"/>
            </c:ext>
          </c:extLst>
        </c:ser>
        <c:dLbls>
          <c:showLegendKey val="0"/>
          <c:showVal val="0"/>
          <c:showCatName val="0"/>
          <c:showSerName val="0"/>
          <c:showPercent val="0"/>
          <c:showBubbleSize val="0"/>
        </c:dLbls>
        <c:marker val="1"/>
        <c:smooth val="0"/>
        <c:axId val="1551605584"/>
        <c:axId val="1551608080"/>
      </c:lineChart>
      <c:catAx>
        <c:axId val="1551605584"/>
        <c:scaling>
          <c:orientation val="maxMin"/>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1608080"/>
        <c:crosses val="autoZero"/>
        <c:auto val="1"/>
        <c:lblAlgn val="ctr"/>
        <c:lblOffset val="100"/>
        <c:noMultiLvlLbl val="0"/>
      </c:catAx>
      <c:valAx>
        <c:axId val="1551608080"/>
        <c:scaling>
          <c:orientation val="minMax"/>
        </c:scaling>
        <c:delete val="0"/>
        <c:axPos val="r"/>
        <c:majorGridlines>
          <c:spPr>
            <a:ln w="9525" cap="flat" cmpd="sng" algn="ctr">
              <a:solidFill>
                <a:schemeClr val="bg1">
                  <a:lumMod val="9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16055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s-CL" sz="1200" b="1"/>
              <a:t>Recursos solicitados</a:t>
            </a:r>
            <a:r>
              <a:rPr lang="es-CL" sz="1200" b="1" baseline="0"/>
              <a:t> y asignados para proyectos de investigación </a:t>
            </a:r>
            <a:endParaRPr lang="es-CL" sz="1200" b="1"/>
          </a:p>
        </c:rich>
      </c:tx>
      <c:layout>
        <c:manualLayout>
          <c:xMode val="edge"/>
          <c:yMode val="edge"/>
          <c:x val="4.2442340816209401E-2"/>
          <c:y val="1.8257015653593972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2417272101919191E-2"/>
          <c:y val="0.13584418666745779"/>
          <c:w val="0.81539317839025693"/>
          <c:h val="0.67218316010851686"/>
        </c:manualLayout>
      </c:layout>
      <c:lineChart>
        <c:grouping val="standard"/>
        <c:varyColors val="0"/>
        <c:ser>
          <c:idx val="0"/>
          <c:order val="0"/>
          <c:tx>
            <c:strRef>
              <c:f>'$ Oct. 2018'!$A$18</c:f>
              <c:strCache>
                <c:ptCount val="1"/>
                <c:pt idx="0">
                  <c:v>Recursos Totales Asignados</c:v>
                </c:pt>
              </c:strCache>
            </c:strRef>
          </c:tx>
          <c:spPr>
            <a:ln w="28575" cap="rnd">
              <a:solidFill>
                <a:schemeClr val="accent5"/>
              </a:solidFill>
              <a:round/>
            </a:ln>
            <a:effectLst/>
          </c:spPr>
          <c:marker>
            <c:symbol val="circle"/>
            <c:size val="6"/>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5">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 Oct. 2018'!$B$4:$I$4</c:f>
              <c:numCache>
                <c:formatCode>General</c:formatCode>
                <c:ptCount val="8"/>
                <c:pt idx="0">
                  <c:v>2018</c:v>
                </c:pt>
                <c:pt idx="1">
                  <c:v>2017</c:v>
                </c:pt>
                <c:pt idx="2">
                  <c:v>2016</c:v>
                </c:pt>
                <c:pt idx="3">
                  <c:v>2015</c:v>
                </c:pt>
                <c:pt idx="4">
                  <c:v>2014</c:v>
                </c:pt>
                <c:pt idx="5">
                  <c:v>2013</c:v>
                </c:pt>
                <c:pt idx="6">
                  <c:v>2012</c:v>
                </c:pt>
                <c:pt idx="7">
                  <c:v>2011</c:v>
                </c:pt>
              </c:numCache>
            </c:numRef>
          </c:cat>
          <c:val>
            <c:numRef>
              <c:f>'$ Oct. 2018'!$B$18:$I$18</c:f>
              <c:numCache>
                <c:formatCode>#,##0</c:formatCode>
                <c:ptCount val="8"/>
                <c:pt idx="0">
                  <c:v>126510</c:v>
                </c:pt>
                <c:pt idx="1">
                  <c:v>131768.95499999999</c:v>
                </c:pt>
                <c:pt idx="2">
                  <c:v>127992.90000000001</c:v>
                </c:pt>
                <c:pt idx="3">
                  <c:v>122275</c:v>
                </c:pt>
                <c:pt idx="4">
                  <c:v>126392.948</c:v>
                </c:pt>
                <c:pt idx="5">
                  <c:v>138749.11800000002</c:v>
                </c:pt>
                <c:pt idx="6">
                  <c:v>108475.75599999999</c:v>
                </c:pt>
                <c:pt idx="7">
                  <c:v>86166.012000000002</c:v>
                </c:pt>
              </c:numCache>
            </c:numRef>
          </c:val>
          <c:smooth val="0"/>
          <c:extLst>
            <c:ext xmlns:c16="http://schemas.microsoft.com/office/drawing/2014/chart" uri="{C3380CC4-5D6E-409C-BE32-E72D297353CC}">
              <c16:uniqueId val="{00000000-45BF-472B-B57A-BF5D127D3B8D}"/>
            </c:ext>
          </c:extLst>
        </c:ser>
        <c:ser>
          <c:idx val="1"/>
          <c:order val="1"/>
          <c:tx>
            <c:strRef>
              <c:f>'$ Oct. 2018'!$A$19</c:f>
              <c:strCache>
                <c:ptCount val="1"/>
                <c:pt idx="0">
                  <c:v>Recursos Solicitados</c:v>
                </c:pt>
              </c:strCache>
            </c:strRef>
          </c:tx>
          <c:spPr>
            <a:ln w="28575" cap="rnd">
              <a:solidFill>
                <a:schemeClr val="accent2"/>
              </a:solidFill>
              <a:round/>
            </a:ln>
            <a:effectLst/>
          </c:spPr>
          <c:marker>
            <c:symbol val="circle"/>
            <c:size val="6"/>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 Oct. 2018'!$B$4:$I$4</c:f>
              <c:numCache>
                <c:formatCode>General</c:formatCode>
                <c:ptCount val="8"/>
                <c:pt idx="0">
                  <c:v>2018</c:v>
                </c:pt>
                <c:pt idx="1">
                  <c:v>2017</c:v>
                </c:pt>
                <c:pt idx="2">
                  <c:v>2016</c:v>
                </c:pt>
                <c:pt idx="3">
                  <c:v>2015</c:v>
                </c:pt>
                <c:pt idx="4">
                  <c:v>2014</c:v>
                </c:pt>
                <c:pt idx="5">
                  <c:v>2013</c:v>
                </c:pt>
                <c:pt idx="6">
                  <c:v>2012</c:v>
                </c:pt>
                <c:pt idx="7">
                  <c:v>2011</c:v>
                </c:pt>
              </c:numCache>
            </c:numRef>
          </c:cat>
          <c:val>
            <c:numRef>
              <c:f>'$ Oct. 2018'!$B$19:$I$19</c:f>
              <c:numCache>
                <c:formatCode>#,##0</c:formatCode>
                <c:ptCount val="8"/>
                <c:pt idx="0">
                  <c:v>473691</c:v>
                </c:pt>
                <c:pt idx="1">
                  <c:v>471210.66</c:v>
                </c:pt>
                <c:pt idx="2">
                  <c:v>432316.5</c:v>
                </c:pt>
                <c:pt idx="3">
                  <c:v>337860.261</c:v>
                </c:pt>
                <c:pt idx="4">
                  <c:v>297526.93300000002</c:v>
                </c:pt>
                <c:pt idx="5">
                  <c:v>248379.47700000001</c:v>
                </c:pt>
                <c:pt idx="6">
                  <c:v>205749.93400000001</c:v>
                </c:pt>
                <c:pt idx="7">
                  <c:v>174456.573</c:v>
                </c:pt>
              </c:numCache>
            </c:numRef>
          </c:val>
          <c:smooth val="0"/>
          <c:extLst>
            <c:ext xmlns:c16="http://schemas.microsoft.com/office/drawing/2014/chart" uri="{C3380CC4-5D6E-409C-BE32-E72D297353CC}">
              <c16:uniqueId val="{00000001-45BF-472B-B57A-BF5D127D3B8D}"/>
            </c:ext>
          </c:extLst>
        </c:ser>
        <c:dLbls>
          <c:dLblPos val="t"/>
          <c:showLegendKey val="0"/>
          <c:showVal val="1"/>
          <c:showCatName val="0"/>
          <c:showSerName val="0"/>
          <c:showPercent val="0"/>
          <c:showBubbleSize val="0"/>
        </c:dLbls>
        <c:marker val="1"/>
        <c:smooth val="0"/>
        <c:axId val="1551605584"/>
        <c:axId val="1551608080"/>
      </c:lineChart>
      <c:catAx>
        <c:axId val="1551605584"/>
        <c:scaling>
          <c:orientation val="maxMin"/>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1608080"/>
        <c:crosses val="autoZero"/>
        <c:auto val="1"/>
        <c:lblAlgn val="ctr"/>
        <c:lblOffset val="100"/>
        <c:noMultiLvlLbl val="0"/>
      </c:catAx>
      <c:valAx>
        <c:axId val="1551608080"/>
        <c:scaling>
          <c:orientation val="minMax"/>
        </c:scaling>
        <c:delete val="0"/>
        <c:axPos val="r"/>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s-CL" sz="1050"/>
                  <a:t>MM$ de oct. 2018</a:t>
                </a:r>
              </a:p>
            </c:rich>
          </c:tx>
          <c:layout>
            <c:manualLayout>
              <c:xMode val="edge"/>
              <c:yMode val="edge"/>
              <c:x val="1.9558406576210743E-2"/>
              <c:y val="0.18336778215223093"/>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16055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86644912629166"/>
          <c:y val="6.1088977423638779E-2"/>
          <c:w val="0.83784783658799422"/>
          <c:h val="0.7843339502880865"/>
        </c:manualLayout>
      </c:layout>
      <c:scatterChart>
        <c:scatterStyle val="lineMarker"/>
        <c:varyColors val="0"/>
        <c:ser>
          <c:idx val="0"/>
          <c:order val="0"/>
          <c:spPr>
            <a:ln w="19050" cap="rnd">
              <a:noFill/>
              <a:round/>
            </a:ln>
            <a:effectLst/>
          </c:spPr>
          <c:marker>
            <c:symbol val="diamond"/>
            <c:size val="8"/>
            <c:spPr>
              <a:solidFill>
                <a:schemeClr val="accent1"/>
              </a:solidFill>
              <a:ln w="12700">
                <a:solidFill>
                  <a:schemeClr val="accent1"/>
                </a:solidFill>
              </a:ln>
              <a:effectLst/>
            </c:spPr>
          </c:marker>
          <c:dPt>
            <c:idx val="3"/>
            <c:marker>
              <c:symbol val="diamond"/>
              <c:size val="8"/>
              <c:spPr>
                <a:solidFill>
                  <a:srgbClr val="C00000"/>
                </a:solidFill>
                <a:ln w="15875">
                  <a:solidFill>
                    <a:srgbClr val="C00000"/>
                  </a:solidFill>
                </a:ln>
                <a:effectLst/>
              </c:spPr>
            </c:marker>
            <c:bubble3D val="0"/>
            <c:extLst>
              <c:ext xmlns:c16="http://schemas.microsoft.com/office/drawing/2014/chart" uri="{C3380CC4-5D6E-409C-BE32-E72D297353CC}">
                <c16:uniqueId val="{00000000-0EE6-42B0-B8F2-9E5189FBAD61}"/>
              </c:ext>
            </c:extLst>
          </c:dPt>
          <c:trendline>
            <c:spPr>
              <a:ln w="19050" cap="rnd" cmpd="sng">
                <a:solidFill>
                  <a:schemeClr val="accent5">
                    <a:lumMod val="75000"/>
                  </a:schemeClr>
                </a:solidFill>
                <a:prstDash val="solid"/>
              </a:ln>
              <a:effectLst/>
            </c:spPr>
            <c:trendlineType val="poly"/>
            <c:order val="2"/>
            <c:dispRSqr val="0"/>
            <c:dispEq val="0"/>
          </c:trendline>
          <c:xVal>
            <c:numRef>
              <c:f>'OECD.Stat export'!$B$5:$B$38</c:f>
              <c:numCache>
                <c:formatCode>#,##0.00_ ;\-#,##0.00\ </c:formatCode>
                <c:ptCount val="34"/>
                <c:pt idx="0">
                  <c:v>1.5159148147988</c:v>
                </c:pt>
                <c:pt idx="1">
                  <c:v>1.4450563685973701</c:v>
                </c:pt>
                <c:pt idx="2">
                  <c:v>0.68664717373356998</c:v>
                </c:pt>
                <c:pt idx="3">
                  <c:v>0.12473417812444999</c:v>
                </c:pt>
                <c:pt idx="4">
                  <c:v>0.66607868561243999</c:v>
                </c:pt>
                <c:pt idx="5">
                  <c:v>1.7554072106666301</c:v>
                </c:pt>
                <c:pt idx="6">
                  <c:v>0.61029013649160002</c:v>
                </c:pt>
                <c:pt idx="7">
                  <c:v>1.5861815614205801</c:v>
                </c:pt>
                <c:pt idx="8">
                  <c:v>1.22508087582422</c:v>
                </c:pt>
                <c:pt idx="9">
                  <c:v>1.91344375995926</c:v>
                </c:pt>
                <c:pt idx="10">
                  <c:v>0.30343938959821998</c:v>
                </c:pt>
                <c:pt idx="11">
                  <c:v>0.67844031498558999</c:v>
                </c:pt>
                <c:pt idx="12">
                  <c:v>0.72171384301588004</c:v>
                </c:pt>
                <c:pt idx="13">
                  <c:v>0.57854330200078996</c:v>
                </c:pt>
                <c:pt idx="14">
                  <c:v>1.4627068665802401</c:v>
                </c:pt>
                <c:pt idx="15">
                  <c:v>0.67026809453073</c:v>
                </c:pt>
                <c:pt idx="16">
                  <c:v>2.55557667140739</c:v>
                </c:pt>
                <c:pt idx="17">
                  <c:v>3.1436125519212399</c:v>
                </c:pt>
                <c:pt idx="18">
                  <c:v>0.12540951345877999</c:v>
                </c:pt>
                <c:pt idx="20">
                  <c:v>0.10310822907224999</c:v>
                </c:pt>
                <c:pt idx="21">
                  <c:v>0.97486615836840995</c:v>
                </c:pt>
                <c:pt idx="22">
                  <c:v>0.54416106539355003</c:v>
                </c:pt>
                <c:pt idx="23">
                  <c:v>0.85415359787768996</c:v>
                </c:pt>
                <c:pt idx="24">
                  <c:v>0.39149334886450998</c:v>
                </c:pt>
                <c:pt idx="25">
                  <c:v>0.53001833984329005</c:v>
                </c:pt>
                <c:pt idx="26">
                  <c:v>0.29449870129125999</c:v>
                </c:pt>
                <c:pt idx="27">
                  <c:v>1.5202091813168701</c:v>
                </c:pt>
                <c:pt idx="28">
                  <c:v>0.55916770216240996</c:v>
                </c:pt>
                <c:pt idx="29">
                  <c:v>1.86980042191883</c:v>
                </c:pt>
                <c:pt idx="30">
                  <c:v>2.1418630872530602</c:v>
                </c:pt>
                <c:pt idx="31">
                  <c:v>0.44161667889931999</c:v>
                </c:pt>
                <c:pt idx="32">
                  <c:v>0.81979650951932004</c:v>
                </c:pt>
                <c:pt idx="33">
                  <c:v>1.7088344311377599</c:v>
                </c:pt>
              </c:numCache>
            </c:numRef>
          </c:xVal>
          <c:yVal>
            <c:numRef>
              <c:f>'OECD.Stat export'!$C$5:$C$38</c:f>
              <c:numCache>
                <c:formatCode>#,##0.0_ ;\-#,##0.0\ </c:formatCode>
                <c:ptCount val="34"/>
                <c:pt idx="0">
                  <c:v>43002.851351999998</c:v>
                </c:pt>
                <c:pt idx="1">
                  <c:v>40827.491417999998</c:v>
                </c:pt>
                <c:pt idx="2">
                  <c:v>42436.861269000001</c:v>
                </c:pt>
                <c:pt idx="3">
                  <c:v>20823.203442999999</c:v>
                </c:pt>
                <c:pt idx="4">
                  <c:v>29903.394385</c:v>
                </c:pt>
                <c:pt idx="5">
                  <c:v>44803.864942</c:v>
                </c:pt>
                <c:pt idx="6">
                  <c:v>26270.381406</c:v>
                </c:pt>
                <c:pt idx="7">
                  <c:v>37886.510007999997</c:v>
                </c:pt>
                <c:pt idx="8">
                  <c:v>36823.024695</c:v>
                </c:pt>
                <c:pt idx="9">
                  <c:v>42732.313966000002</c:v>
                </c:pt>
                <c:pt idx="10">
                  <c:v>23672.224083000001</c:v>
                </c:pt>
                <c:pt idx="11">
                  <c:v>24126.621675999999</c:v>
                </c:pt>
                <c:pt idx="12">
                  <c:v>43650.560459</c:v>
                </c:pt>
                <c:pt idx="13">
                  <c:v>59935.484262999998</c:v>
                </c:pt>
                <c:pt idx="14">
                  <c:v>31360.438135</c:v>
                </c:pt>
                <c:pt idx="15">
                  <c:v>33194.648125</c:v>
                </c:pt>
                <c:pt idx="16">
                  <c:v>37097.871096000003</c:v>
                </c:pt>
                <c:pt idx="17">
                  <c:v>34205.507561999999</c:v>
                </c:pt>
                <c:pt idx="18">
                  <c:v>22168.513921999998</c:v>
                </c:pt>
                <c:pt idx="20">
                  <c:v>16661.10065</c:v>
                </c:pt>
                <c:pt idx="21">
                  <c:v>46068.792670000003</c:v>
                </c:pt>
                <c:pt idx="22">
                  <c:v>34168.601752000002</c:v>
                </c:pt>
                <c:pt idx="23">
                  <c:v>59556.059199000003</c:v>
                </c:pt>
                <c:pt idx="24">
                  <c:v>24193.021074</c:v>
                </c:pt>
                <c:pt idx="25">
                  <c:v>26701.888675999999</c:v>
                </c:pt>
                <c:pt idx="26">
                  <c:v>28210.343204000001</c:v>
                </c:pt>
                <c:pt idx="27">
                  <c:v>28117.492656999999</c:v>
                </c:pt>
                <c:pt idx="28">
                  <c:v>31831.020797000001</c:v>
                </c:pt>
                <c:pt idx="29">
                  <c:v>44329.027359</c:v>
                </c:pt>
                <c:pt idx="30">
                  <c:v>54448.522685999997</c:v>
                </c:pt>
                <c:pt idx="31">
                  <c:v>22959.99914</c:v>
                </c:pt>
                <c:pt idx="32">
                  <c:v>38528.306821999999</c:v>
                </c:pt>
                <c:pt idx="33">
                  <c:v>52005.173093999998</c:v>
                </c:pt>
              </c:numCache>
            </c:numRef>
          </c:yVal>
          <c:smooth val="0"/>
          <c:extLst>
            <c:ext xmlns:c16="http://schemas.microsoft.com/office/drawing/2014/chart" uri="{C3380CC4-5D6E-409C-BE32-E72D297353CC}">
              <c16:uniqueId val="{00000001-0EE6-42B0-B8F2-9E5189FBAD61}"/>
            </c:ext>
          </c:extLst>
        </c:ser>
        <c:dLbls>
          <c:showLegendKey val="0"/>
          <c:showVal val="0"/>
          <c:showCatName val="0"/>
          <c:showSerName val="0"/>
          <c:showPercent val="0"/>
          <c:showBubbleSize val="0"/>
        </c:dLbls>
        <c:axId val="151109167"/>
        <c:axId val="151104591"/>
      </c:scatterChart>
      <c:valAx>
        <c:axId val="15110916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j-lt"/>
                    <a:ea typeface="+mn-ea"/>
                    <a:cs typeface="+mn-cs"/>
                  </a:defRPr>
                </a:pPr>
                <a:r>
                  <a:rPr lang="es-CL" sz="1200" b="1">
                    <a:latin typeface="+mj-lt"/>
                  </a:rPr>
                  <a:t>Gsto Privado en I+D ,</a:t>
                </a:r>
                <a:r>
                  <a:rPr lang="es-CL" sz="1200" b="1" baseline="0">
                    <a:latin typeface="+mj-lt"/>
                  </a:rPr>
                  <a:t> </a:t>
                </a:r>
                <a:r>
                  <a:rPr lang="es-CL" sz="1200" b="1">
                    <a:latin typeface="+mj-lt"/>
                  </a:rPr>
                  <a:t>2015 (% PIB)</a:t>
                </a:r>
              </a:p>
            </c:rich>
          </c:tx>
          <c:layout>
            <c:manualLayout>
              <c:xMode val="edge"/>
              <c:yMode val="edge"/>
              <c:x val="0.42949307012299137"/>
              <c:y val="0.90969455511288178"/>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j-lt"/>
                  <a:ea typeface="+mn-ea"/>
                  <a:cs typeface="+mn-cs"/>
                </a:defRPr>
              </a:pPr>
              <a:endParaRPr lang="en-US"/>
            </a:p>
          </c:txPr>
        </c:title>
        <c:numFmt formatCode="#,##0.00_ ;\-#,##0.00\ "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104591"/>
        <c:crosses val="autoZero"/>
        <c:crossBetween val="midCat"/>
      </c:valAx>
      <c:valAx>
        <c:axId val="1511045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j-lt"/>
                    <a:ea typeface="+mn-ea"/>
                    <a:cs typeface="+mn-cs"/>
                  </a:defRPr>
                </a:pPr>
                <a:r>
                  <a:rPr lang="es-CL" sz="1100" b="1">
                    <a:latin typeface="+mj-lt"/>
                  </a:rPr>
                  <a:t>PIB per</a:t>
                </a:r>
                <a:r>
                  <a:rPr lang="es-CL" sz="1100" b="1" baseline="0">
                    <a:latin typeface="+mj-lt"/>
                  </a:rPr>
                  <a:t> cápita, 2015 (US$ PPP 2010)</a:t>
                </a:r>
                <a:endParaRPr lang="es-CL" sz="1100" b="1">
                  <a:latin typeface="+mj-lt"/>
                </a:endParaRPr>
              </a:p>
            </c:rich>
          </c:tx>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j-lt"/>
                  <a:ea typeface="+mn-ea"/>
                  <a:cs typeface="+mn-cs"/>
                </a:defRPr>
              </a:pPr>
              <a:endParaRPr lang="en-US"/>
            </a:p>
          </c:txPr>
        </c:title>
        <c:numFmt formatCode="#,##0_ ;\-#,##0\ "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109167"/>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s-CL" sz="2400" b="1" dirty="0"/>
              <a:t>Número de publicaciones</a:t>
            </a:r>
            <a:r>
              <a:rPr lang="es-CL" sz="2400" b="1" baseline="0" dirty="0"/>
              <a:t> </a:t>
            </a:r>
            <a:r>
              <a:rPr lang="es-CL" sz="2400" b="1" baseline="0" dirty="0" err="1"/>
              <a:t>ISI</a:t>
            </a:r>
            <a:r>
              <a:rPr lang="es-CL" sz="2400" b="1" baseline="0" dirty="0"/>
              <a:t> en Web of </a:t>
            </a:r>
            <a:r>
              <a:rPr lang="es-CL" sz="2400" b="1" baseline="0" dirty="0" err="1" smtClean="0"/>
              <a:t>Sciences</a:t>
            </a:r>
            <a:r>
              <a:rPr lang="es-CL" sz="2400" b="1" baseline="0" dirty="0" smtClean="0"/>
              <a:t>, </a:t>
            </a:r>
            <a:r>
              <a:rPr lang="es-CL" sz="2400" b="1" baseline="0" dirty="0"/>
              <a:t>2000 - 2017</a:t>
            </a:r>
            <a:endParaRPr lang="es-CL" sz="2400" b="1" dirty="0"/>
          </a:p>
        </c:rich>
      </c:tx>
      <c:layout>
        <c:manualLayout>
          <c:xMode val="edge"/>
          <c:yMode val="edge"/>
          <c:x val="4.689869365473396E-2"/>
          <c:y val="3.6701060912980109E-4"/>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663696882180387"/>
          <c:y val="0.11745765607979666"/>
          <c:w val="0.71994899176317728"/>
          <c:h val="0.64750261498657602"/>
        </c:manualLayout>
      </c:layout>
      <c:barChart>
        <c:barDir val="col"/>
        <c:grouping val="clustered"/>
        <c:varyColors val="0"/>
        <c:ser>
          <c:idx val="0"/>
          <c:order val="0"/>
          <c:tx>
            <c:strRef>
              <c:f>'Producción WoS 2000-2017'!$V$2</c:f>
              <c:strCache>
                <c:ptCount val="1"/>
                <c:pt idx="0">
                  <c:v>Univesidades Estatales (18)</c:v>
                </c:pt>
              </c:strCache>
            </c:strRef>
          </c:tx>
          <c:spPr>
            <a:solidFill>
              <a:schemeClr val="accent1"/>
            </a:solidFill>
            <a:ln>
              <a:noFill/>
            </a:ln>
            <a:effectLst/>
          </c:spPr>
          <c:invertIfNegative val="0"/>
          <c:cat>
            <c:numRef>
              <c:f>'Producción WoS 2000-2017'!$W$1:$AN$1</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'Producción WoS 2000-2017'!$W$2:$AN$2</c:f>
              <c:numCache>
                <c:formatCode>_(* #,##0_);_(* \(#,##0\);_(* "-"_);_(@_)</c:formatCode>
                <c:ptCount val="18"/>
                <c:pt idx="0">
                  <c:v>897</c:v>
                </c:pt>
                <c:pt idx="1">
                  <c:v>1146</c:v>
                </c:pt>
                <c:pt idx="2">
                  <c:v>1201</c:v>
                </c:pt>
                <c:pt idx="3">
                  <c:v>1375</c:v>
                </c:pt>
                <c:pt idx="4">
                  <c:v>1326</c:v>
                </c:pt>
                <c:pt idx="5">
                  <c:v>1601</c:v>
                </c:pt>
                <c:pt idx="6">
                  <c:v>1783</c:v>
                </c:pt>
                <c:pt idx="7">
                  <c:v>1669</c:v>
                </c:pt>
                <c:pt idx="8">
                  <c:v>2301</c:v>
                </c:pt>
                <c:pt idx="9">
                  <c:v>2572</c:v>
                </c:pt>
                <c:pt idx="10">
                  <c:v>2533</c:v>
                </c:pt>
                <c:pt idx="11">
                  <c:v>2775</c:v>
                </c:pt>
                <c:pt idx="12">
                  <c:v>3212</c:v>
                </c:pt>
                <c:pt idx="13">
                  <c:v>3147</c:v>
                </c:pt>
                <c:pt idx="14">
                  <c:v>3924</c:v>
                </c:pt>
                <c:pt idx="15">
                  <c:v>4371</c:v>
                </c:pt>
                <c:pt idx="16">
                  <c:v>4853</c:v>
                </c:pt>
                <c:pt idx="17">
                  <c:v>5368</c:v>
                </c:pt>
              </c:numCache>
            </c:numRef>
          </c:val>
          <c:extLst>
            <c:ext xmlns:c16="http://schemas.microsoft.com/office/drawing/2014/chart" uri="{C3380CC4-5D6E-409C-BE32-E72D297353CC}">
              <c16:uniqueId val="{00000000-1D40-4FA7-AC20-4DB3A533FD63}"/>
            </c:ext>
          </c:extLst>
        </c:ser>
        <c:ser>
          <c:idx val="1"/>
          <c:order val="1"/>
          <c:tx>
            <c:strRef>
              <c:f>'Producción WoS 2000-2017'!$V$3</c:f>
              <c:strCache>
                <c:ptCount val="1"/>
                <c:pt idx="0">
                  <c:v>Universidades Privadas Tradicionales (9)</c:v>
                </c:pt>
              </c:strCache>
            </c:strRef>
          </c:tx>
          <c:spPr>
            <a:solidFill>
              <a:schemeClr val="accent2"/>
            </a:solidFill>
            <a:ln>
              <a:noFill/>
            </a:ln>
            <a:effectLst/>
          </c:spPr>
          <c:invertIfNegative val="0"/>
          <c:cat>
            <c:numRef>
              <c:f>'Producción WoS 2000-2017'!$W$1:$AN$1</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'Producción WoS 2000-2017'!$W$3:$AN$3</c:f>
              <c:numCache>
                <c:formatCode>_(* #,##0_);_(* \(#,##0\);_(* "-"_);_(@_)</c:formatCode>
                <c:ptCount val="18"/>
                <c:pt idx="0">
                  <c:v>848</c:v>
                </c:pt>
                <c:pt idx="1">
                  <c:v>1024</c:v>
                </c:pt>
                <c:pt idx="2">
                  <c:v>1078</c:v>
                </c:pt>
                <c:pt idx="3">
                  <c:v>1364</c:v>
                </c:pt>
                <c:pt idx="4">
                  <c:v>1266</c:v>
                </c:pt>
                <c:pt idx="5">
                  <c:v>1708</c:v>
                </c:pt>
                <c:pt idx="6">
                  <c:v>1652</c:v>
                </c:pt>
                <c:pt idx="7">
                  <c:v>1776</c:v>
                </c:pt>
                <c:pt idx="8">
                  <c:v>2312</c:v>
                </c:pt>
                <c:pt idx="9">
                  <c:v>2718</c:v>
                </c:pt>
                <c:pt idx="10">
                  <c:v>2653</c:v>
                </c:pt>
                <c:pt idx="11">
                  <c:v>3031</c:v>
                </c:pt>
                <c:pt idx="12">
                  <c:v>3675</c:v>
                </c:pt>
                <c:pt idx="13">
                  <c:v>3514</c:v>
                </c:pt>
                <c:pt idx="14">
                  <c:v>4059</c:v>
                </c:pt>
                <c:pt idx="15">
                  <c:v>4515</c:v>
                </c:pt>
                <c:pt idx="16">
                  <c:v>4876</c:v>
                </c:pt>
                <c:pt idx="17">
                  <c:v>5477</c:v>
                </c:pt>
              </c:numCache>
            </c:numRef>
          </c:val>
          <c:extLst>
            <c:ext xmlns:c16="http://schemas.microsoft.com/office/drawing/2014/chart" uri="{C3380CC4-5D6E-409C-BE32-E72D297353CC}">
              <c16:uniqueId val="{00000001-1D40-4FA7-AC20-4DB3A533FD63}"/>
            </c:ext>
          </c:extLst>
        </c:ser>
        <c:ser>
          <c:idx val="2"/>
          <c:order val="2"/>
          <c:tx>
            <c:strRef>
              <c:f>'Producción WoS 2000-2017'!$V$4</c:f>
              <c:strCache>
                <c:ptCount val="1"/>
                <c:pt idx="0">
                  <c:v>Universidades Privadas No Tradicionales (28)</c:v>
                </c:pt>
              </c:strCache>
            </c:strRef>
          </c:tx>
          <c:spPr>
            <a:solidFill>
              <a:schemeClr val="accent6"/>
            </a:solidFill>
            <a:ln>
              <a:noFill/>
            </a:ln>
            <a:effectLst/>
          </c:spPr>
          <c:invertIfNegative val="0"/>
          <c:cat>
            <c:numRef>
              <c:f>'Producción WoS 2000-2017'!$W$1:$AN$1</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'Producción WoS 2000-2017'!$W$4:$AN$4</c:f>
              <c:numCache>
                <c:formatCode>_(* #,##0_);_(* \(#,##0\);_(* "-"_);_(@_)</c:formatCode>
                <c:ptCount val="18"/>
                <c:pt idx="0">
                  <c:v>28</c:v>
                </c:pt>
                <c:pt idx="1">
                  <c:v>22</c:v>
                </c:pt>
                <c:pt idx="2">
                  <c:v>23</c:v>
                </c:pt>
                <c:pt idx="3">
                  <c:v>66</c:v>
                </c:pt>
                <c:pt idx="4">
                  <c:v>65</c:v>
                </c:pt>
                <c:pt idx="5">
                  <c:v>125</c:v>
                </c:pt>
                <c:pt idx="6">
                  <c:v>196</c:v>
                </c:pt>
                <c:pt idx="7">
                  <c:v>203</c:v>
                </c:pt>
                <c:pt idx="8">
                  <c:v>343</c:v>
                </c:pt>
                <c:pt idx="9">
                  <c:v>411</c:v>
                </c:pt>
                <c:pt idx="10">
                  <c:v>502</c:v>
                </c:pt>
                <c:pt idx="11">
                  <c:v>661</c:v>
                </c:pt>
                <c:pt idx="12">
                  <c:v>902</c:v>
                </c:pt>
                <c:pt idx="13">
                  <c:v>1000</c:v>
                </c:pt>
                <c:pt idx="14">
                  <c:v>1475</c:v>
                </c:pt>
                <c:pt idx="15">
                  <c:v>2063</c:v>
                </c:pt>
                <c:pt idx="16">
                  <c:v>2178</c:v>
                </c:pt>
                <c:pt idx="17">
                  <c:v>2573</c:v>
                </c:pt>
              </c:numCache>
            </c:numRef>
          </c:val>
          <c:extLst>
            <c:ext xmlns:c16="http://schemas.microsoft.com/office/drawing/2014/chart" uri="{C3380CC4-5D6E-409C-BE32-E72D297353CC}">
              <c16:uniqueId val="{00000002-1D40-4FA7-AC20-4DB3A533FD63}"/>
            </c:ext>
          </c:extLst>
        </c:ser>
        <c:dLbls>
          <c:showLegendKey val="0"/>
          <c:showVal val="0"/>
          <c:showCatName val="0"/>
          <c:showSerName val="0"/>
          <c:showPercent val="0"/>
          <c:showBubbleSize val="0"/>
        </c:dLbls>
        <c:gapWidth val="101"/>
        <c:axId val="1362036559"/>
        <c:axId val="1362049871"/>
      </c:barChart>
      <c:catAx>
        <c:axId val="1362036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362049871"/>
        <c:crosses val="autoZero"/>
        <c:auto val="1"/>
        <c:lblAlgn val="ctr"/>
        <c:lblOffset val="100"/>
        <c:noMultiLvlLbl val="0"/>
      </c:catAx>
      <c:valAx>
        <c:axId val="13620498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362036559"/>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50" b="1"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CL" sz="1200" b="1" i="0" baseline="0">
                <a:effectLst/>
              </a:rPr>
              <a:t>Fondos de iniciación</a:t>
            </a:r>
            <a:endParaRPr lang="es-CL" sz="1200" b="1">
              <a:effectLst/>
            </a:endParaRPr>
          </a:p>
        </c:rich>
      </c:tx>
      <c:layout>
        <c:manualLayout>
          <c:xMode val="edge"/>
          <c:yMode val="edge"/>
          <c:x val="4.5437445319335072E-2"/>
          <c:y val="2.314814814814814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'gráfico '!$I$2</c:f>
              <c:strCache>
                <c:ptCount val="1"/>
                <c:pt idx="0">
                  <c:v>N° Proyectos (Top 5)</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'gráfico '!$J$10:$V$10</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'gráfico '!$J$2:$V$2</c:f>
              <c:numCache>
                <c:formatCode>General</c:formatCode>
                <c:ptCount val="13"/>
                <c:pt idx="0">
                  <c:v>66</c:v>
                </c:pt>
                <c:pt idx="1">
                  <c:v>72</c:v>
                </c:pt>
                <c:pt idx="2">
                  <c:v>101</c:v>
                </c:pt>
                <c:pt idx="3">
                  <c:v>78</c:v>
                </c:pt>
                <c:pt idx="4">
                  <c:v>91</c:v>
                </c:pt>
                <c:pt idx="5">
                  <c:v>150</c:v>
                </c:pt>
                <c:pt idx="6">
                  <c:v>138</c:v>
                </c:pt>
                <c:pt idx="7">
                  <c:v>141</c:v>
                </c:pt>
                <c:pt idx="8">
                  <c:v>132</c:v>
                </c:pt>
                <c:pt idx="9">
                  <c:v>131</c:v>
                </c:pt>
                <c:pt idx="10">
                  <c:v>118</c:v>
                </c:pt>
                <c:pt idx="11">
                  <c:v>129</c:v>
                </c:pt>
                <c:pt idx="12">
                  <c:v>148</c:v>
                </c:pt>
              </c:numCache>
            </c:numRef>
          </c:val>
          <c:extLst>
            <c:ext xmlns:c16="http://schemas.microsoft.com/office/drawing/2014/chart" uri="{C3380CC4-5D6E-409C-BE32-E72D297353CC}">
              <c16:uniqueId val="{00000000-51C8-43FF-B231-75E08A369FE0}"/>
            </c:ext>
          </c:extLst>
        </c:ser>
        <c:ser>
          <c:idx val="1"/>
          <c:order val="1"/>
          <c:tx>
            <c:strRef>
              <c:f>'gráfico '!$I$3</c:f>
              <c:strCache>
                <c:ptCount val="1"/>
                <c:pt idx="0">
                  <c:v>N° Proyectos (Top 6-15)</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'gráfico '!$J$10:$V$10</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'gráfico '!$J$3:$V$3</c:f>
              <c:numCache>
                <c:formatCode>General</c:formatCode>
                <c:ptCount val="13"/>
                <c:pt idx="0">
                  <c:v>21</c:v>
                </c:pt>
                <c:pt idx="1">
                  <c:v>24</c:v>
                </c:pt>
                <c:pt idx="2">
                  <c:v>44</c:v>
                </c:pt>
                <c:pt idx="3">
                  <c:v>41</c:v>
                </c:pt>
                <c:pt idx="4">
                  <c:v>44</c:v>
                </c:pt>
                <c:pt idx="5">
                  <c:v>66</c:v>
                </c:pt>
                <c:pt idx="6">
                  <c:v>82</c:v>
                </c:pt>
                <c:pt idx="7">
                  <c:v>87</c:v>
                </c:pt>
                <c:pt idx="8">
                  <c:v>103</c:v>
                </c:pt>
                <c:pt idx="9">
                  <c:v>87</c:v>
                </c:pt>
                <c:pt idx="10">
                  <c:v>103</c:v>
                </c:pt>
                <c:pt idx="11">
                  <c:v>92</c:v>
                </c:pt>
                <c:pt idx="12">
                  <c:v>100</c:v>
                </c:pt>
              </c:numCache>
            </c:numRef>
          </c:val>
          <c:extLst>
            <c:ext xmlns:c16="http://schemas.microsoft.com/office/drawing/2014/chart" uri="{C3380CC4-5D6E-409C-BE32-E72D297353CC}">
              <c16:uniqueId val="{00000001-51C8-43FF-B231-75E08A369FE0}"/>
            </c:ext>
          </c:extLst>
        </c:ser>
        <c:ser>
          <c:idx val="3"/>
          <c:order val="3"/>
          <c:tx>
            <c:strRef>
              <c:f>'gráfico '!$I$4</c:f>
              <c:strCache>
                <c:ptCount val="1"/>
                <c:pt idx="0">
                  <c:v>N° Proyectos (Top 16-45)</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'gráfico '!$J$4:$V$4</c:f>
              <c:numCache>
                <c:formatCode>General</c:formatCode>
                <c:ptCount val="13"/>
                <c:pt idx="0">
                  <c:v>23</c:v>
                </c:pt>
                <c:pt idx="1">
                  <c:v>27</c:v>
                </c:pt>
                <c:pt idx="2">
                  <c:v>28</c:v>
                </c:pt>
                <c:pt idx="3">
                  <c:v>22</c:v>
                </c:pt>
                <c:pt idx="4">
                  <c:v>28</c:v>
                </c:pt>
                <c:pt idx="5">
                  <c:v>37</c:v>
                </c:pt>
                <c:pt idx="6">
                  <c:v>51</c:v>
                </c:pt>
                <c:pt idx="7">
                  <c:v>49</c:v>
                </c:pt>
                <c:pt idx="8">
                  <c:v>56</c:v>
                </c:pt>
                <c:pt idx="9">
                  <c:v>42</c:v>
                </c:pt>
                <c:pt idx="10">
                  <c:v>57</c:v>
                </c:pt>
                <c:pt idx="11">
                  <c:v>98</c:v>
                </c:pt>
                <c:pt idx="12">
                  <c:v>100</c:v>
                </c:pt>
              </c:numCache>
            </c:numRef>
          </c:val>
          <c:extLst>
            <c:ext xmlns:c16="http://schemas.microsoft.com/office/drawing/2014/chart" uri="{C3380CC4-5D6E-409C-BE32-E72D297353CC}">
              <c16:uniqueId val="{00000002-51C8-43FF-B231-75E08A369FE0}"/>
            </c:ext>
          </c:extLst>
        </c:ser>
        <c:dLbls>
          <c:showLegendKey val="0"/>
          <c:showVal val="0"/>
          <c:showCatName val="0"/>
          <c:showSerName val="0"/>
          <c:showPercent val="0"/>
          <c:showBubbleSize val="0"/>
        </c:dLbls>
        <c:gapWidth val="150"/>
        <c:overlap val="100"/>
        <c:axId val="1541292303"/>
        <c:axId val="1541296047"/>
        <c:extLst>
          <c:ext xmlns:c15="http://schemas.microsoft.com/office/drawing/2012/chart" uri="{02D57815-91ED-43cb-92C2-25804820EDAC}">
            <c15:filteredBarSeries>
              <c15:ser>
                <c:idx val="4"/>
                <c:order val="4"/>
                <c:tx>
                  <c:strRef>
                    <c:extLst>
                      <c:ext uri="{02D57815-91ED-43cb-92C2-25804820EDAC}">
                        <c15:formulaRef>
                          <c15:sqref>'gráfico '!$I$6</c15:sqref>
                        </c15:formulaRef>
                      </c:ext>
                    </c:extLst>
                    <c:strCache>
                      <c:ptCount val="1"/>
                      <c:pt idx="0">
                        <c:v>N° Proyectos</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c:ext uri="{02D57815-91ED-43cb-92C2-25804820EDAC}">
                        <c15:formulaRef>
                          <c15:sqref>'gráfico '!$J$6:$V$6</c15:sqref>
                        </c15:formulaRef>
                      </c:ext>
                    </c:extLst>
                    <c:numCache>
                      <c:formatCode>General</c:formatCode>
                      <c:ptCount val="13"/>
                      <c:pt idx="0">
                        <c:v>110</c:v>
                      </c:pt>
                      <c:pt idx="1">
                        <c:v>123</c:v>
                      </c:pt>
                      <c:pt idx="2">
                        <c:v>173</c:v>
                      </c:pt>
                      <c:pt idx="3">
                        <c:v>141</c:v>
                      </c:pt>
                      <c:pt idx="4">
                        <c:v>163</c:v>
                      </c:pt>
                      <c:pt idx="5">
                        <c:v>253</c:v>
                      </c:pt>
                      <c:pt idx="6">
                        <c:v>271</c:v>
                      </c:pt>
                      <c:pt idx="7">
                        <c:v>277</c:v>
                      </c:pt>
                      <c:pt idx="8">
                        <c:v>291</c:v>
                      </c:pt>
                      <c:pt idx="9">
                        <c:v>260</c:v>
                      </c:pt>
                      <c:pt idx="10">
                        <c:v>278</c:v>
                      </c:pt>
                      <c:pt idx="11">
                        <c:v>319</c:v>
                      </c:pt>
                      <c:pt idx="12">
                        <c:v>348</c:v>
                      </c:pt>
                    </c:numCache>
                  </c:numRef>
                </c:val>
                <c:extLst>
                  <c:ext xmlns:c16="http://schemas.microsoft.com/office/drawing/2014/chart" uri="{C3380CC4-5D6E-409C-BE32-E72D297353CC}">
                    <c16:uniqueId val="{00000006-51C8-43FF-B231-75E08A369FE0}"/>
                  </c:ext>
                </c:extLst>
              </c15:ser>
            </c15:filteredBarSeries>
          </c:ext>
        </c:extLst>
      </c:barChart>
      <c:lineChart>
        <c:grouping val="standard"/>
        <c:varyColors val="0"/>
        <c:ser>
          <c:idx val="2"/>
          <c:order val="2"/>
          <c:tx>
            <c:strRef>
              <c:f>'gráfico '!$I$5</c:f>
              <c:strCache>
                <c:ptCount val="1"/>
                <c:pt idx="0">
                  <c:v>Total instituciones con proyecto</c:v>
                </c:pt>
              </c:strCache>
            </c:strRef>
          </c:tx>
          <c:spPr>
            <a:ln w="38100" cap="rnd">
              <a:solidFill>
                <a:schemeClr val="accent2"/>
              </a:solidFill>
              <a:prstDash val="solid"/>
              <a:round/>
            </a:ln>
            <a:effectLst/>
          </c:spPr>
          <c:marker>
            <c:symbol val="circle"/>
            <c:size val="6"/>
            <c:spPr>
              <a:solidFill>
                <a:schemeClr val="accent2"/>
              </a:solidFill>
              <a:ln w="38100">
                <a:solidFill>
                  <a:schemeClr val="accent2"/>
                </a:solidFill>
                <a:prstDash val="solid"/>
              </a:ln>
              <a:effectLst/>
            </c:spPr>
          </c:marker>
          <c:dPt>
            <c:idx val="9"/>
            <c:marker>
              <c:symbol val="circle"/>
              <c:size val="6"/>
              <c:spPr>
                <a:solidFill>
                  <a:schemeClr val="accent2"/>
                </a:solidFill>
                <a:ln w="38100">
                  <a:solidFill>
                    <a:schemeClr val="accent2"/>
                  </a:solidFill>
                  <a:prstDash val="solid"/>
                </a:ln>
                <a:effectLst/>
              </c:spPr>
            </c:marker>
            <c:bubble3D val="0"/>
            <c:spPr>
              <a:ln w="38100" cap="rnd">
                <a:solidFill>
                  <a:schemeClr val="accent2"/>
                </a:solidFill>
                <a:prstDash val="solid"/>
                <a:round/>
              </a:ln>
              <a:effectLst/>
            </c:spPr>
            <c:extLst>
              <c:ext xmlns:c16="http://schemas.microsoft.com/office/drawing/2014/chart" uri="{C3380CC4-5D6E-409C-BE32-E72D297353CC}">
                <c16:uniqueId val="{00000004-51C8-43FF-B231-75E08A369FE0}"/>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'gráfico '!$J$5:$V$5</c:f>
              <c:numCache>
                <c:formatCode>General</c:formatCode>
                <c:ptCount val="13"/>
                <c:pt idx="0">
                  <c:v>23</c:v>
                </c:pt>
                <c:pt idx="1">
                  <c:v>28</c:v>
                </c:pt>
                <c:pt idx="2">
                  <c:v>26</c:v>
                </c:pt>
                <c:pt idx="3">
                  <c:v>26</c:v>
                </c:pt>
                <c:pt idx="4">
                  <c:v>28</c:v>
                </c:pt>
                <c:pt idx="5">
                  <c:v>31</c:v>
                </c:pt>
                <c:pt idx="6">
                  <c:v>28</c:v>
                </c:pt>
                <c:pt idx="7">
                  <c:v>35</c:v>
                </c:pt>
                <c:pt idx="8">
                  <c:v>36</c:v>
                </c:pt>
                <c:pt idx="9">
                  <c:v>33</c:v>
                </c:pt>
                <c:pt idx="10">
                  <c:v>37</c:v>
                </c:pt>
                <c:pt idx="11">
                  <c:v>41</c:v>
                </c:pt>
                <c:pt idx="12">
                  <c:v>40</c:v>
                </c:pt>
              </c:numCache>
            </c:numRef>
          </c:val>
          <c:smooth val="0"/>
          <c:extLst>
            <c:ext xmlns:c16="http://schemas.microsoft.com/office/drawing/2014/chart" uri="{C3380CC4-5D6E-409C-BE32-E72D297353CC}">
              <c16:uniqueId val="{00000005-51C8-43FF-B231-75E08A369FE0}"/>
            </c:ext>
          </c:extLst>
        </c:ser>
        <c:dLbls>
          <c:dLblPos val="ctr"/>
          <c:showLegendKey val="0"/>
          <c:showVal val="1"/>
          <c:showCatName val="0"/>
          <c:showSerName val="0"/>
          <c:showPercent val="0"/>
          <c:showBubbleSize val="0"/>
        </c:dLbls>
        <c:marker val="1"/>
        <c:smooth val="0"/>
        <c:axId val="1541291471"/>
        <c:axId val="1541288975"/>
      </c:lineChart>
      <c:catAx>
        <c:axId val="1541292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541296047"/>
        <c:crosses val="autoZero"/>
        <c:auto val="1"/>
        <c:lblAlgn val="ctr"/>
        <c:lblOffset val="100"/>
        <c:noMultiLvlLbl val="0"/>
      </c:catAx>
      <c:valAx>
        <c:axId val="1541296047"/>
        <c:scaling>
          <c:orientation val="minMax"/>
          <c:max val="500"/>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1292303"/>
        <c:crosses val="autoZero"/>
        <c:crossBetween val="between"/>
      </c:valAx>
      <c:valAx>
        <c:axId val="1541288975"/>
        <c:scaling>
          <c:orientation val="minMax"/>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1291471"/>
        <c:crosses val="max"/>
        <c:crossBetween val="between"/>
      </c:valAx>
      <c:catAx>
        <c:axId val="1541291471"/>
        <c:scaling>
          <c:orientation val="minMax"/>
        </c:scaling>
        <c:delete val="1"/>
        <c:axPos val="b"/>
        <c:majorTickMark val="out"/>
        <c:minorTickMark val="none"/>
        <c:tickLblPos val="nextTo"/>
        <c:crossAx val="1541288975"/>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0.34003</cdr:x>
      <cdr:y>0.8008</cdr:y>
    </cdr:from>
    <cdr:to>
      <cdr:x>0.3462</cdr:x>
      <cdr:y>0.81036</cdr:y>
    </cdr:to>
    <cdr:sp macro="" textlink="">
      <cdr:nvSpPr>
        <cdr:cNvPr id="3" name="CuadroTexto 2"/>
        <cdr:cNvSpPr txBox="1"/>
      </cdr:nvSpPr>
      <cdr:spPr>
        <a:xfrm xmlns:a="http://schemas.openxmlformats.org/drawingml/2006/main">
          <a:off x="2516506" y="3829049"/>
          <a:ext cx="45719"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CL" sz="1100"/>
        </a:p>
      </cdr:txBody>
    </cdr:sp>
  </cdr:relSizeAnchor>
  <cdr:relSizeAnchor xmlns:cdr="http://schemas.openxmlformats.org/drawingml/2006/chartDrawing">
    <cdr:from>
      <cdr:x>0.18253</cdr:x>
      <cdr:y>0.7386</cdr:y>
    </cdr:from>
    <cdr:to>
      <cdr:x>0.24688</cdr:x>
      <cdr:y>0.79238</cdr:y>
    </cdr:to>
    <cdr:sp macro="" textlink="">
      <cdr:nvSpPr>
        <cdr:cNvPr id="4" name="Llamada con línea 1 3"/>
        <cdr:cNvSpPr/>
      </cdr:nvSpPr>
      <cdr:spPr>
        <a:xfrm xmlns:a="http://schemas.openxmlformats.org/drawingml/2006/main">
          <a:off x="1438224" y="3031431"/>
          <a:ext cx="507025" cy="220729"/>
        </a:xfrm>
        <a:prstGeom xmlns:a="http://schemas.openxmlformats.org/drawingml/2006/main" prst="borderCallout1">
          <a:avLst>
            <a:gd name="adj1" fmla="val 18750"/>
            <a:gd name="adj2" fmla="val -8333"/>
            <a:gd name="adj3" fmla="val -178259"/>
            <a:gd name="adj4" fmla="val -27020"/>
          </a:avLst>
        </a:prstGeom>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Overflow="clip" anchor="ctr" anchorCtr="0"/>
        <a:lstStyle xmlns:a="http://schemas.openxmlformats.org/drawingml/2006/main"/>
        <a:p xmlns:a="http://schemas.openxmlformats.org/drawingml/2006/main">
          <a:r>
            <a:rPr lang="es-CL">
              <a:solidFill>
                <a:srgbClr val="C00000"/>
              </a:solidFill>
            </a:rPr>
            <a:t>Chile</a:t>
          </a:r>
        </a:p>
      </cdr:txBody>
    </cdr:sp>
  </cdr:relSizeAnchor>
</c:userShapes>
</file>

<file path=ppt/drawings/drawing2.xml><?xml version="1.0" encoding="utf-8"?>
<c:userShapes xmlns:c="http://schemas.openxmlformats.org/drawingml/2006/chart">
  <cdr:relSizeAnchor xmlns:cdr="http://schemas.openxmlformats.org/drawingml/2006/chartDrawing">
    <cdr:from>
      <cdr:x>0.19654</cdr:x>
      <cdr:y>0.67656</cdr:y>
    </cdr:from>
    <cdr:to>
      <cdr:x>0.25544</cdr:x>
      <cdr:y>0.72494</cdr:y>
    </cdr:to>
    <cdr:sp macro="" textlink="">
      <cdr:nvSpPr>
        <cdr:cNvPr id="3" name="Llamada con línea 1 2"/>
        <cdr:cNvSpPr/>
      </cdr:nvSpPr>
      <cdr:spPr>
        <a:xfrm xmlns:a="http://schemas.openxmlformats.org/drawingml/2006/main">
          <a:off x="1605170" y="2957468"/>
          <a:ext cx="481094" cy="211478"/>
        </a:xfrm>
        <a:prstGeom xmlns:a="http://schemas.openxmlformats.org/drawingml/2006/main" prst="borderCallout1">
          <a:avLst>
            <a:gd name="adj1" fmla="val 105647"/>
            <a:gd name="adj2" fmla="val 43050"/>
            <a:gd name="adj3" fmla="val 273483"/>
            <a:gd name="adj4" fmla="val 16438"/>
          </a:avLst>
        </a:prstGeom>
        <a:solidFill xmlns:a="http://schemas.openxmlformats.org/drawingml/2006/main">
          <a:schemeClr val="bg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nchorCtr="0"/>
        <a:lstStyle xmlns:a="http://schemas.openxmlformats.org/drawingml/2006/main"/>
        <a:p xmlns:a="http://schemas.openxmlformats.org/drawingml/2006/main">
          <a:r>
            <a:rPr lang="es-CL" b="1" dirty="0">
              <a:solidFill>
                <a:sysClr val="windowText" lastClr="000000"/>
              </a:solidFill>
            </a:rPr>
            <a:t>Chile</a:t>
          </a:r>
        </a:p>
      </cdr:txBody>
    </cdr:sp>
  </cdr:relSizeAnchor>
</c:userShapes>
</file>

<file path=ppt/drawings/drawing3.xml><?xml version="1.0" encoding="utf-8"?>
<c:userShapes xmlns:c="http://schemas.openxmlformats.org/drawingml/2006/chart">
  <cdr:relSizeAnchor xmlns:cdr="http://schemas.openxmlformats.org/drawingml/2006/chartDrawing">
    <cdr:from>
      <cdr:x>0.16585</cdr:x>
      <cdr:y>0.21163</cdr:y>
    </cdr:from>
    <cdr:to>
      <cdr:x>0.22059</cdr:x>
      <cdr:y>0.24512</cdr:y>
    </cdr:to>
    <cdr:sp macro="" textlink="">
      <cdr:nvSpPr>
        <cdr:cNvPr id="3" name="Llamada con línea 1 2"/>
        <cdr:cNvSpPr/>
      </cdr:nvSpPr>
      <cdr:spPr>
        <a:xfrm xmlns:a="http://schemas.openxmlformats.org/drawingml/2006/main">
          <a:off x="1618845" y="946542"/>
          <a:ext cx="534316" cy="149790"/>
        </a:xfrm>
        <a:prstGeom xmlns:a="http://schemas.openxmlformats.org/drawingml/2006/main" prst="borderCallout1">
          <a:avLst>
            <a:gd name="adj1" fmla="val 118749"/>
            <a:gd name="adj2" fmla="val 48810"/>
            <a:gd name="adj3" fmla="val 318912"/>
            <a:gd name="adj4" fmla="val 62897"/>
          </a:avLst>
        </a:prstGeom>
        <a:solidFill xmlns:a="http://schemas.openxmlformats.org/drawingml/2006/main">
          <a:schemeClr val="bg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nchorCtr="0"/>
        <a:lstStyle xmlns:a="http://schemas.openxmlformats.org/drawingml/2006/main"/>
        <a:p xmlns:a="http://schemas.openxmlformats.org/drawingml/2006/main">
          <a:r>
            <a:rPr lang="es-CL" dirty="0">
              <a:solidFill>
                <a:sysClr val="windowText" lastClr="000000"/>
              </a:solidFill>
            </a:rPr>
            <a:t>Chile</a:t>
          </a:r>
        </a:p>
      </cdr:txBody>
    </cdr:sp>
  </cdr:relSizeAnchor>
</c:userShapes>
</file>

<file path=ppt/drawings/drawing4.xml><?xml version="1.0" encoding="utf-8"?>
<c:userShapes xmlns:c="http://schemas.openxmlformats.org/drawingml/2006/chart">
  <cdr:absSizeAnchor xmlns:cdr="http://schemas.openxmlformats.org/drawingml/2006/chartDrawing">
    <cdr:from>
      <cdr:x>0.02021</cdr:x>
      <cdr:y>0.11448</cdr:y>
    </cdr:from>
    <cdr:ext cx="151671" cy="110100"/>
    <cdr:sp macro="" textlink="">
      <cdr:nvSpPr>
        <cdr:cNvPr id="2" name="TextBox 1"/>
        <cdr:cNvSpPr txBox="1"/>
      </cdr:nvSpPr>
      <cdr:spPr>
        <a:xfrm xmlns:a="http://schemas.openxmlformats.org/drawingml/2006/main">
          <a:off x="151967" y="389343"/>
          <a:ext cx="143424" cy="118963"/>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750" b="0" i="0">
              <a:solidFill>
                <a:srgbClr val="000000"/>
              </a:solidFill>
              <a:latin typeface="Arial Narrow"/>
            </a:rPr>
            <a:t>%</a:t>
          </a:r>
        </a:p>
      </cdr:txBody>
    </cdr:sp>
  </cdr:abs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418040-64E7-43B7-8432-64BA3DD275D3}" type="datetimeFigureOut">
              <a:rPr lang="es-CL" smtClean="0"/>
              <a:t>12-12-2018</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694E3A-846C-44C2-9D7F-9E28A2BB52B6}" type="slidenum">
              <a:rPr lang="es-CL" smtClean="0"/>
              <a:t>‹Nº›</a:t>
            </a:fld>
            <a:endParaRPr lang="es-CL"/>
          </a:p>
        </p:txBody>
      </p:sp>
    </p:spTree>
    <p:extLst>
      <p:ext uri="{BB962C8B-B14F-4D97-AF65-F5344CB8AC3E}">
        <p14:creationId xmlns:p14="http://schemas.microsoft.com/office/powerpoint/2010/main" val="1666395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Remarcar Promedio OECD</a:t>
            </a:r>
          </a:p>
        </p:txBody>
      </p:sp>
      <p:sp>
        <p:nvSpPr>
          <p:cNvPr id="4" name="Marcador de número de diapositiva 3"/>
          <p:cNvSpPr>
            <a:spLocks noGrp="1"/>
          </p:cNvSpPr>
          <p:nvPr>
            <p:ph type="sldNum" sz="quarter" idx="5"/>
          </p:nvPr>
        </p:nvSpPr>
        <p:spPr/>
        <p:txBody>
          <a:bodyPr/>
          <a:lstStyle/>
          <a:p>
            <a:fld id="{4F694E3A-846C-44C2-9D7F-9E28A2BB52B6}" type="slidenum">
              <a:rPr lang="es-CL" smtClean="0"/>
              <a:t>5</a:t>
            </a:fld>
            <a:endParaRPr lang="es-CL"/>
          </a:p>
        </p:txBody>
      </p:sp>
    </p:spTree>
    <p:extLst>
      <p:ext uri="{BB962C8B-B14F-4D97-AF65-F5344CB8AC3E}">
        <p14:creationId xmlns:p14="http://schemas.microsoft.com/office/powerpoint/2010/main" val="3231637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4F694E3A-846C-44C2-9D7F-9E28A2BB52B6}" type="slidenum">
              <a:rPr lang="es-CL" smtClean="0"/>
              <a:t>24</a:t>
            </a:fld>
            <a:endParaRPr lang="es-CL"/>
          </a:p>
        </p:txBody>
      </p:sp>
    </p:spTree>
    <p:extLst>
      <p:ext uri="{BB962C8B-B14F-4D97-AF65-F5344CB8AC3E}">
        <p14:creationId xmlns:p14="http://schemas.microsoft.com/office/powerpoint/2010/main" val="1598493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4F694E3A-846C-44C2-9D7F-9E28A2BB52B6}" type="slidenum">
              <a:rPr lang="es-CL" smtClean="0"/>
              <a:t>25</a:t>
            </a:fld>
            <a:endParaRPr lang="es-CL"/>
          </a:p>
        </p:txBody>
      </p:sp>
    </p:spTree>
    <p:extLst>
      <p:ext uri="{BB962C8B-B14F-4D97-AF65-F5344CB8AC3E}">
        <p14:creationId xmlns:p14="http://schemas.microsoft.com/office/powerpoint/2010/main" val="2774300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4F694E3A-846C-44C2-9D7F-9E28A2BB52B6}" type="slidenum">
              <a:rPr lang="es-CL" smtClean="0"/>
              <a:t>26</a:t>
            </a:fld>
            <a:endParaRPr lang="es-CL"/>
          </a:p>
        </p:txBody>
      </p:sp>
    </p:spTree>
    <p:extLst>
      <p:ext uri="{BB962C8B-B14F-4D97-AF65-F5344CB8AC3E}">
        <p14:creationId xmlns:p14="http://schemas.microsoft.com/office/powerpoint/2010/main" val="1436204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4F694E3A-846C-44C2-9D7F-9E28A2BB52B6}" type="slidenum">
              <a:rPr lang="es-CL" smtClean="0"/>
              <a:t>30</a:t>
            </a:fld>
            <a:endParaRPr lang="es-CL"/>
          </a:p>
        </p:txBody>
      </p:sp>
    </p:spTree>
    <p:extLst>
      <p:ext uri="{BB962C8B-B14F-4D97-AF65-F5344CB8AC3E}">
        <p14:creationId xmlns:p14="http://schemas.microsoft.com/office/powerpoint/2010/main" val="1023251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4F694E3A-846C-44C2-9D7F-9E28A2BB52B6}" type="slidenum">
              <a:rPr lang="es-CL" smtClean="0"/>
              <a:t>32</a:t>
            </a:fld>
            <a:endParaRPr lang="es-CL"/>
          </a:p>
        </p:txBody>
      </p:sp>
    </p:spTree>
    <p:extLst>
      <p:ext uri="{BB962C8B-B14F-4D97-AF65-F5344CB8AC3E}">
        <p14:creationId xmlns:p14="http://schemas.microsoft.com/office/powerpoint/2010/main" val="2040972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4F694E3A-846C-44C2-9D7F-9E28A2BB52B6}" type="slidenum">
              <a:rPr lang="es-CL" smtClean="0"/>
              <a:t>34</a:t>
            </a:fld>
            <a:endParaRPr lang="es-CL"/>
          </a:p>
        </p:txBody>
      </p:sp>
    </p:spTree>
    <p:extLst>
      <p:ext uri="{BB962C8B-B14F-4D97-AF65-F5344CB8AC3E}">
        <p14:creationId xmlns:p14="http://schemas.microsoft.com/office/powerpoint/2010/main" val="3724038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4F694E3A-846C-44C2-9D7F-9E28A2BB52B6}" type="slidenum">
              <a:rPr lang="es-CL" smtClean="0"/>
              <a:t>35</a:t>
            </a:fld>
            <a:endParaRPr lang="es-CL"/>
          </a:p>
        </p:txBody>
      </p:sp>
    </p:spTree>
    <p:extLst>
      <p:ext uri="{BB962C8B-B14F-4D97-AF65-F5344CB8AC3E}">
        <p14:creationId xmlns:p14="http://schemas.microsoft.com/office/powerpoint/2010/main" val="3840071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4F694E3A-846C-44C2-9D7F-9E28A2BB52B6}" type="slidenum">
              <a:rPr lang="es-CL" smtClean="0"/>
              <a:t>36</a:t>
            </a:fld>
            <a:endParaRPr lang="es-CL"/>
          </a:p>
        </p:txBody>
      </p:sp>
    </p:spTree>
    <p:extLst>
      <p:ext uri="{BB962C8B-B14F-4D97-AF65-F5344CB8AC3E}">
        <p14:creationId xmlns:p14="http://schemas.microsoft.com/office/powerpoint/2010/main" val="1130347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Poner la ratio Chile/OECD en un cuadro junto al mono</a:t>
            </a:r>
          </a:p>
        </p:txBody>
      </p:sp>
      <p:sp>
        <p:nvSpPr>
          <p:cNvPr id="4" name="Marcador de número de diapositiva 3"/>
          <p:cNvSpPr>
            <a:spLocks noGrp="1"/>
          </p:cNvSpPr>
          <p:nvPr>
            <p:ph type="sldNum" sz="quarter" idx="5"/>
          </p:nvPr>
        </p:nvSpPr>
        <p:spPr/>
        <p:txBody>
          <a:bodyPr/>
          <a:lstStyle/>
          <a:p>
            <a:fld id="{4F694E3A-846C-44C2-9D7F-9E28A2BB52B6}" type="slidenum">
              <a:rPr lang="es-CL" smtClean="0"/>
              <a:t>7</a:t>
            </a:fld>
            <a:endParaRPr lang="es-CL"/>
          </a:p>
        </p:txBody>
      </p:sp>
    </p:spTree>
    <p:extLst>
      <p:ext uri="{BB962C8B-B14F-4D97-AF65-F5344CB8AC3E}">
        <p14:creationId xmlns:p14="http://schemas.microsoft.com/office/powerpoint/2010/main" val="1929244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4F694E3A-846C-44C2-9D7F-9E28A2BB52B6}" type="slidenum">
              <a:rPr lang="es-CL" smtClean="0"/>
              <a:t>11</a:t>
            </a:fld>
            <a:endParaRPr lang="es-CL"/>
          </a:p>
        </p:txBody>
      </p:sp>
    </p:spTree>
    <p:extLst>
      <p:ext uri="{BB962C8B-B14F-4D97-AF65-F5344CB8AC3E}">
        <p14:creationId xmlns:p14="http://schemas.microsoft.com/office/powerpoint/2010/main" val="426235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4F694E3A-846C-44C2-9D7F-9E28A2BB52B6}" type="slidenum">
              <a:rPr lang="es-CL" smtClean="0"/>
              <a:t>12</a:t>
            </a:fld>
            <a:endParaRPr lang="es-CL"/>
          </a:p>
        </p:txBody>
      </p:sp>
    </p:spTree>
    <p:extLst>
      <p:ext uri="{BB962C8B-B14F-4D97-AF65-F5344CB8AC3E}">
        <p14:creationId xmlns:p14="http://schemas.microsoft.com/office/powerpoint/2010/main" val="1884982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4F694E3A-846C-44C2-9D7F-9E28A2BB52B6}" type="slidenum">
              <a:rPr lang="es-CL" smtClean="0"/>
              <a:t>13</a:t>
            </a:fld>
            <a:endParaRPr lang="es-CL"/>
          </a:p>
        </p:txBody>
      </p:sp>
    </p:spTree>
    <p:extLst>
      <p:ext uri="{BB962C8B-B14F-4D97-AF65-F5344CB8AC3E}">
        <p14:creationId xmlns:p14="http://schemas.microsoft.com/office/powerpoint/2010/main" val="245604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Agregar  gráfico con evolución de doctorados en </a:t>
            </a:r>
            <a:r>
              <a:rPr lang="es-CL" dirty="0" err="1"/>
              <a:t>Ues</a:t>
            </a:r>
            <a:r>
              <a:rPr lang="es-CL" dirty="0"/>
              <a:t>…</a:t>
            </a:r>
          </a:p>
          <a:p>
            <a:r>
              <a:rPr lang="es-CL" dirty="0"/>
              <a:t>Rescatar texto de incremento en número y diversidad de áreas de investigación</a:t>
            </a:r>
          </a:p>
        </p:txBody>
      </p:sp>
      <p:sp>
        <p:nvSpPr>
          <p:cNvPr id="4" name="Marcador de número de diapositiva 3"/>
          <p:cNvSpPr>
            <a:spLocks noGrp="1"/>
          </p:cNvSpPr>
          <p:nvPr>
            <p:ph type="sldNum" sz="quarter" idx="5"/>
          </p:nvPr>
        </p:nvSpPr>
        <p:spPr/>
        <p:txBody>
          <a:bodyPr/>
          <a:lstStyle/>
          <a:p>
            <a:fld id="{4F694E3A-846C-44C2-9D7F-9E28A2BB52B6}" type="slidenum">
              <a:rPr lang="es-CL" smtClean="0"/>
              <a:t>14</a:t>
            </a:fld>
            <a:endParaRPr lang="es-CL"/>
          </a:p>
        </p:txBody>
      </p:sp>
    </p:spTree>
    <p:extLst>
      <p:ext uri="{BB962C8B-B14F-4D97-AF65-F5344CB8AC3E}">
        <p14:creationId xmlns:p14="http://schemas.microsoft.com/office/powerpoint/2010/main" val="994750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Agregar notas </a:t>
            </a:r>
          </a:p>
        </p:txBody>
      </p:sp>
      <p:sp>
        <p:nvSpPr>
          <p:cNvPr id="4" name="Marcador de número de diapositiva 3"/>
          <p:cNvSpPr>
            <a:spLocks noGrp="1"/>
          </p:cNvSpPr>
          <p:nvPr>
            <p:ph type="sldNum" sz="quarter" idx="5"/>
          </p:nvPr>
        </p:nvSpPr>
        <p:spPr/>
        <p:txBody>
          <a:bodyPr/>
          <a:lstStyle/>
          <a:p>
            <a:fld id="{4F694E3A-846C-44C2-9D7F-9E28A2BB52B6}" type="slidenum">
              <a:rPr lang="es-CL" smtClean="0"/>
              <a:t>17</a:t>
            </a:fld>
            <a:endParaRPr lang="es-CL"/>
          </a:p>
        </p:txBody>
      </p:sp>
    </p:spTree>
    <p:extLst>
      <p:ext uri="{BB962C8B-B14F-4D97-AF65-F5344CB8AC3E}">
        <p14:creationId xmlns:p14="http://schemas.microsoft.com/office/powerpoint/2010/main" val="1917204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4F694E3A-846C-44C2-9D7F-9E28A2BB52B6}" type="slidenum">
              <a:rPr lang="es-CL" smtClean="0"/>
              <a:t>20</a:t>
            </a:fld>
            <a:endParaRPr lang="es-CL"/>
          </a:p>
        </p:txBody>
      </p:sp>
    </p:spTree>
    <p:extLst>
      <p:ext uri="{BB962C8B-B14F-4D97-AF65-F5344CB8AC3E}">
        <p14:creationId xmlns:p14="http://schemas.microsoft.com/office/powerpoint/2010/main" val="619547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Chequear años  de acreditación y nro. de publicaciones</a:t>
            </a:r>
          </a:p>
        </p:txBody>
      </p:sp>
      <p:sp>
        <p:nvSpPr>
          <p:cNvPr id="4" name="Marcador de número de diapositiva 3"/>
          <p:cNvSpPr>
            <a:spLocks noGrp="1"/>
          </p:cNvSpPr>
          <p:nvPr>
            <p:ph type="sldNum" sz="quarter" idx="5"/>
          </p:nvPr>
        </p:nvSpPr>
        <p:spPr/>
        <p:txBody>
          <a:bodyPr/>
          <a:lstStyle/>
          <a:p>
            <a:fld id="{4F694E3A-846C-44C2-9D7F-9E28A2BB52B6}" type="slidenum">
              <a:rPr lang="es-CL" smtClean="0"/>
              <a:t>23</a:t>
            </a:fld>
            <a:endParaRPr lang="es-CL"/>
          </a:p>
        </p:txBody>
      </p:sp>
    </p:spTree>
    <p:extLst>
      <p:ext uri="{BB962C8B-B14F-4D97-AF65-F5344CB8AC3E}">
        <p14:creationId xmlns:p14="http://schemas.microsoft.com/office/powerpoint/2010/main" val="1463668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L"/>
          </a:p>
        </p:txBody>
      </p:sp>
      <p:sp>
        <p:nvSpPr>
          <p:cNvPr id="4" name="Marcador de fecha 3"/>
          <p:cNvSpPr>
            <a:spLocks noGrp="1"/>
          </p:cNvSpPr>
          <p:nvPr>
            <p:ph type="dt" sz="half" idx="10"/>
          </p:nvPr>
        </p:nvSpPr>
        <p:spPr/>
        <p:txBody>
          <a:bodyPr/>
          <a:lstStyle/>
          <a:p>
            <a:fld id="{BC3E00B9-0FE4-46D6-AA18-F415DCE0A090}" type="datetimeFigureOut">
              <a:rPr lang="es-CL" smtClean="0"/>
              <a:t>12-12-2018</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81C119E-6514-43D9-9EC5-4E2625F8A9AB}" type="slidenum">
              <a:rPr lang="es-CL" smtClean="0"/>
              <a:t>‹Nº›</a:t>
            </a:fld>
            <a:endParaRPr lang="es-CL"/>
          </a:p>
        </p:txBody>
      </p:sp>
    </p:spTree>
    <p:extLst>
      <p:ext uri="{BB962C8B-B14F-4D97-AF65-F5344CB8AC3E}">
        <p14:creationId xmlns:p14="http://schemas.microsoft.com/office/powerpoint/2010/main" val="259030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BC3E00B9-0FE4-46D6-AA18-F415DCE0A090}" type="datetimeFigureOut">
              <a:rPr lang="es-CL" smtClean="0"/>
              <a:t>12-12-2018</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81C119E-6514-43D9-9EC5-4E2625F8A9AB}" type="slidenum">
              <a:rPr lang="es-CL" smtClean="0"/>
              <a:t>‹Nº›</a:t>
            </a:fld>
            <a:endParaRPr lang="es-CL"/>
          </a:p>
        </p:txBody>
      </p:sp>
    </p:spTree>
    <p:extLst>
      <p:ext uri="{BB962C8B-B14F-4D97-AF65-F5344CB8AC3E}">
        <p14:creationId xmlns:p14="http://schemas.microsoft.com/office/powerpoint/2010/main" val="2190456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BC3E00B9-0FE4-46D6-AA18-F415DCE0A090}" type="datetimeFigureOut">
              <a:rPr lang="es-CL" smtClean="0"/>
              <a:t>12-12-2018</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81C119E-6514-43D9-9EC5-4E2625F8A9AB}" type="slidenum">
              <a:rPr lang="es-CL" smtClean="0"/>
              <a:t>‹Nº›</a:t>
            </a:fld>
            <a:endParaRPr lang="es-CL"/>
          </a:p>
        </p:txBody>
      </p:sp>
    </p:spTree>
    <p:extLst>
      <p:ext uri="{BB962C8B-B14F-4D97-AF65-F5344CB8AC3E}">
        <p14:creationId xmlns:p14="http://schemas.microsoft.com/office/powerpoint/2010/main" val="2993850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BC3E00B9-0FE4-46D6-AA18-F415DCE0A090}" type="datetimeFigureOut">
              <a:rPr lang="es-CL" smtClean="0"/>
              <a:t>12-12-2018</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81C119E-6514-43D9-9EC5-4E2625F8A9AB}" type="slidenum">
              <a:rPr lang="es-CL" smtClean="0"/>
              <a:t>‹Nº›</a:t>
            </a:fld>
            <a:endParaRPr lang="es-CL"/>
          </a:p>
        </p:txBody>
      </p:sp>
    </p:spTree>
    <p:extLst>
      <p:ext uri="{BB962C8B-B14F-4D97-AF65-F5344CB8AC3E}">
        <p14:creationId xmlns:p14="http://schemas.microsoft.com/office/powerpoint/2010/main" val="1799026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BC3E00B9-0FE4-46D6-AA18-F415DCE0A090}" type="datetimeFigureOut">
              <a:rPr lang="es-CL" smtClean="0"/>
              <a:t>12-12-2018</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81C119E-6514-43D9-9EC5-4E2625F8A9AB}" type="slidenum">
              <a:rPr lang="es-CL" smtClean="0"/>
              <a:t>‹Nº›</a:t>
            </a:fld>
            <a:endParaRPr lang="es-CL"/>
          </a:p>
        </p:txBody>
      </p:sp>
    </p:spTree>
    <p:extLst>
      <p:ext uri="{BB962C8B-B14F-4D97-AF65-F5344CB8AC3E}">
        <p14:creationId xmlns:p14="http://schemas.microsoft.com/office/powerpoint/2010/main" val="3978821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p:cNvSpPr>
            <a:spLocks noGrp="1"/>
          </p:cNvSpPr>
          <p:nvPr>
            <p:ph type="dt" sz="half" idx="10"/>
          </p:nvPr>
        </p:nvSpPr>
        <p:spPr/>
        <p:txBody>
          <a:bodyPr/>
          <a:lstStyle/>
          <a:p>
            <a:fld id="{BC3E00B9-0FE4-46D6-AA18-F415DCE0A090}" type="datetimeFigureOut">
              <a:rPr lang="es-CL" smtClean="0"/>
              <a:t>12-12-2018</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D81C119E-6514-43D9-9EC5-4E2625F8A9AB}" type="slidenum">
              <a:rPr lang="es-CL" smtClean="0"/>
              <a:t>‹Nº›</a:t>
            </a:fld>
            <a:endParaRPr lang="es-CL"/>
          </a:p>
        </p:txBody>
      </p:sp>
    </p:spTree>
    <p:extLst>
      <p:ext uri="{BB962C8B-B14F-4D97-AF65-F5344CB8AC3E}">
        <p14:creationId xmlns:p14="http://schemas.microsoft.com/office/powerpoint/2010/main" val="2719768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p:cNvSpPr>
            <a:spLocks noGrp="1"/>
          </p:cNvSpPr>
          <p:nvPr>
            <p:ph type="dt" sz="half" idx="10"/>
          </p:nvPr>
        </p:nvSpPr>
        <p:spPr/>
        <p:txBody>
          <a:bodyPr/>
          <a:lstStyle/>
          <a:p>
            <a:fld id="{BC3E00B9-0FE4-46D6-AA18-F415DCE0A090}" type="datetimeFigureOut">
              <a:rPr lang="es-CL" smtClean="0"/>
              <a:t>12-12-2018</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D81C119E-6514-43D9-9EC5-4E2625F8A9AB}" type="slidenum">
              <a:rPr lang="es-CL" smtClean="0"/>
              <a:t>‹Nº›</a:t>
            </a:fld>
            <a:endParaRPr lang="es-CL"/>
          </a:p>
        </p:txBody>
      </p:sp>
    </p:spTree>
    <p:extLst>
      <p:ext uri="{BB962C8B-B14F-4D97-AF65-F5344CB8AC3E}">
        <p14:creationId xmlns:p14="http://schemas.microsoft.com/office/powerpoint/2010/main" val="452766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2"/>
          <p:cNvSpPr>
            <a:spLocks noGrp="1"/>
          </p:cNvSpPr>
          <p:nvPr>
            <p:ph type="dt" sz="half" idx="10"/>
          </p:nvPr>
        </p:nvSpPr>
        <p:spPr/>
        <p:txBody>
          <a:bodyPr/>
          <a:lstStyle/>
          <a:p>
            <a:fld id="{BC3E00B9-0FE4-46D6-AA18-F415DCE0A090}" type="datetimeFigureOut">
              <a:rPr lang="es-CL" smtClean="0"/>
              <a:t>12-12-2018</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D81C119E-6514-43D9-9EC5-4E2625F8A9AB}" type="slidenum">
              <a:rPr lang="es-CL" smtClean="0"/>
              <a:t>‹Nº›</a:t>
            </a:fld>
            <a:endParaRPr lang="es-CL"/>
          </a:p>
        </p:txBody>
      </p:sp>
    </p:spTree>
    <p:extLst>
      <p:ext uri="{BB962C8B-B14F-4D97-AF65-F5344CB8AC3E}">
        <p14:creationId xmlns:p14="http://schemas.microsoft.com/office/powerpoint/2010/main" val="1168028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C3E00B9-0FE4-46D6-AA18-F415DCE0A090}" type="datetimeFigureOut">
              <a:rPr lang="es-CL" smtClean="0"/>
              <a:t>12-12-2018</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D81C119E-6514-43D9-9EC5-4E2625F8A9AB}" type="slidenum">
              <a:rPr lang="es-CL" smtClean="0"/>
              <a:t>‹Nº›</a:t>
            </a:fld>
            <a:endParaRPr lang="es-CL"/>
          </a:p>
        </p:txBody>
      </p:sp>
    </p:spTree>
    <p:extLst>
      <p:ext uri="{BB962C8B-B14F-4D97-AF65-F5344CB8AC3E}">
        <p14:creationId xmlns:p14="http://schemas.microsoft.com/office/powerpoint/2010/main" val="104151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BC3E00B9-0FE4-46D6-AA18-F415DCE0A090}" type="datetimeFigureOut">
              <a:rPr lang="es-CL" smtClean="0"/>
              <a:t>12-12-2018</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D81C119E-6514-43D9-9EC5-4E2625F8A9AB}" type="slidenum">
              <a:rPr lang="es-CL" smtClean="0"/>
              <a:t>‹Nº›</a:t>
            </a:fld>
            <a:endParaRPr lang="es-CL"/>
          </a:p>
        </p:txBody>
      </p:sp>
    </p:spTree>
    <p:extLst>
      <p:ext uri="{BB962C8B-B14F-4D97-AF65-F5344CB8AC3E}">
        <p14:creationId xmlns:p14="http://schemas.microsoft.com/office/powerpoint/2010/main" val="423263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BC3E00B9-0FE4-46D6-AA18-F415DCE0A090}" type="datetimeFigureOut">
              <a:rPr lang="es-CL" smtClean="0"/>
              <a:t>12-12-2018</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D81C119E-6514-43D9-9EC5-4E2625F8A9AB}" type="slidenum">
              <a:rPr lang="es-CL" smtClean="0"/>
              <a:t>‹Nº›</a:t>
            </a:fld>
            <a:endParaRPr lang="es-CL"/>
          </a:p>
        </p:txBody>
      </p:sp>
    </p:spTree>
    <p:extLst>
      <p:ext uri="{BB962C8B-B14F-4D97-AF65-F5344CB8AC3E}">
        <p14:creationId xmlns:p14="http://schemas.microsoft.com/office/powerpoint/2010/main" val="783206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E00B9-0FE4-46D6-AA18-F415DCE0A090}" type="datetimeFigureOut">
              <a:rPr lang="es-CL" smtClean="0"/>
              <a:t>12-12-2018</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1C119E-6514-43D9-9EC5-4E2625F8A9AB}" type="slidenum">
              <a:rPr lang="es-CL" smtClean="0"/>
              <a:t>‹Nº›</a:t>
            </a:fld>
            <a:endParaRPr lang="es-CL"/>
          </a:p>
        </p:txBody>
      </p:sp>
    </p:spTree>
    <p:extLst>
      <p:ext uri="{BB962C8B-B14F-4D97-AF65-F5344CB8AC3E}">
        <p14:creationId xmlns:p14="http://schemas.microsoft.com/office/powerpoint/2010/main" val="126710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informacioncientifica.cl/aporte-fiscal-directo-para-universidades-cruch/" TargetMode="External"/></Relationships>
</file>

<file path=ppt/slides/_rels/slide2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scimagojr.com/countryrank.php?year=2015&amp;min=0&amp;min_type=itp" TargetMode="External"/><Relationship Id="rId4" Type="http://schemas.openxmlformats.org/officeDocument/2006/relationships/hyperlink" Target="https://datos.bancomundial.org/indicador/GB.XPD.RSDV.GD.Z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datos.bancomundial.org/indicador/GB.XPD.RSDV.GD.Z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hyperlink" Target="https://www.scimagojr.com/countryrank.php?year=2015&amp;min=0&amp;min_type=itp"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noticias.uai.cl/universidad-adolfo-ibanez-sella-alianza-estrategica-clinica-las-condes/" TargetMode="External"/><Relationship Id="rId3" Type="http://schemas.openxmlformats.org/officeDocument/2006/relationships/hyperlink" Target="http://www.bmrc.cl/es" TargetMode="External"/><Relationship Id="rId7" Type="http://schemas.openxmlformats.org/officeDocument/2006/relationships/hyperlink" Target="http://www.cmm.uchile.cl/?p=25227"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carechile.cl/care-chile-uc-y-sqm-firman-alianza-estrategica-para-investigar-sobre-los-beneficios-del-litio-en-la-salud-humana/" TargetMode="External"/><Relationship Id="rId11" Type="http://schemas.openxmlformats.org/officeDocument/2006/relationships/hyperlink" Target="http://www.conicyt.cl/pia/" TargetMode="External"/><Relationship Id="rId5" Type="http://schemas.openxmlformats.org/officeDocument/2006/relationships/hyperlink" Target="https://cebib.cl/en/cebib-sella-importante-alianza-con-pfizer-chile-para-potenciar-la-investigacion-en-biotecnologia-aplicada-al-cancer/" TargetMode="External"/><Relationship Id="rId10" Type="http://schemas.openxmlformats.org/officeDocument/2006/relationships/hyperlink" Target="https://tec.mx/es/noticias/nacional/investigacion/impulsara-triada-investigacion-en-temas-del-agua-energia-y" TargetMode="External"/><Relationship Id="rId4" Type="http://schemas.openxmlformats.org/officeDocument/2006/relationships/hyperlink" Target="http://innova.unab.cl/partners/fraunhofer-chile-research/" TargetMode="External"/><Relationship Id="rId9" Type="http://schemas.openxmlformats.org/officeDocument/2006/relationships/hyperlink" Target="https://www.uestatales.cl/cue/?q=node/4970"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cupchile.cl/ciencia-e-investigacion-cup/"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0" y="0"/>
            <a:ext cx="12192000" cy="1405467"/>
          </a:xfrm>
          <a:prstGeom prst="rect">
            <a:avLst/>
          </a:prstGeom>
          <a:solidFill>
            <a:srgbClr val="2F2E2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L"/>
          </a:p>
        </p:txBody>
      </p:sp>
      <p:sp>
        <p:nvSpPr>
          <p:cNvPr id="2" name="Título 1"/>
          <p:cNvSpPr>
            <a:spLocks noGrp="1"/>
          </p:cNvSpPr>
          <p:nvPr>
            <p:ph type="ctrTitle"/>
          </p:nvPr>
        </p:nvSpPr>
        <p:spPr>
          <a:xfrm>
            <a:off x="1693985" y="1557845"/>
            <a:ext cx="9060873" cy="2033246"/>
          </a:xfrm>
        </p:spPr>
        <p:txBody>
          <a:bodyPr>
            <a:normAutofit/>
          </a:bodyPr>
          <a:lstStyle/>
          <a:p>
            <a:r>
              <a:rPr lang="es-CL" sz="4400" dirty="0" smtClean="0"/>
              <a:t>R&amp;D </a:t>
            </a:r>
            <a:r>
              <a:rPr lang="es-CL" sz="4400" dirty="0"/>
              <a:t>and </a:t>
            </a:r>
            <a:r>
              <a:rPr lang="es-CL" sz="4400" dirty="0" err="1"/>
              <a:t>University</a:t>
            </a:r>
            <a:r>
              <a:rPr lang="es-CL" sz="4400" dirty="0"/>
              <a:t> </a:t>
            </a:r>
            <a:r>
              <a:rPr lang="es-CL" sz="4400" dirty="0" err="1"/>
              <a:t>Research</a:t>
            </a:r>
            <a:r>
              <a:rPr lang="es-CL" sz="4400" dirty="0"/>
              <a:t>: </a:t>
            </a:r>
            <a:br>
              <a:rPr lang="es-CL" sz="4400" dirty="0"/>
            </a:br>
            <a:r>
              <a:rPr lang="es-CL" sz="4400" dirty="0"/>
              <a:t>a </a:t>
            </a:r>
            <a:r>
              <a:rPr lang="es-CL" sz="4400" dirty="0" err="1"/>
              <a:t>broken</a:t>
            </a:r>
            <a:r>
              <a:rPr lang="es-CL" sz="4400" dirty="0"/>
              <a:t> link?</a:t>
            </a:r>
            <a:endParaRPr lang="es-CL" sz="4800" dirty="0"/>
          </a:p>
        </p:txBody>
      </p:sp>
      <p:pic>
        <p:nvPicPr>
          <p:cNvPr id="1026" name="Picture 2" descr="https://www.nexoschileusa.org/wp-content/uploads/2016/06/logo-web-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7979" y="402280"/>
            <a:ext cx="5794442" cy="60090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o 5"/>
          <p:cNvGrpSpPr/>
          <p:nvPr/>
        </p:nvGrpSpPr>
        <p:grpSpPr>
          <a:xfrm>
            <a:off x="0" y="6366932"/>
            <a:ext cx="12192000" cy="491067"/>
            <a:chOff x="0" y="6035222"/>
            <a:chExt cx="6908800" cy="94645"/>
          </a:xfrm>
        </p:grpSpPr>
        <p:sp>
          <p:nvSpPr>
            <p:cNvPr id="5" name="Rectángulo 4"/>
            <p:cNvSpPr/>
            <p:nvPr/>
          </p:nvSpPr>
          <p:spPr>
            <a:xfrm>
              <a:off x="0" y="6035222"/>
              <a:ext cx="1727200" cy="94645"/>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7" name="Rectángulo 6"/>
            <p:cNvSpPr/>
            <p:nvPr/>
          </p:nvSpPr>
          <p:spPr>
            <a:xfrm>
              <a:off x="1727200" y="6035222"/>
              <a:ext cx="1727200" cy="94645"/>
            </a:xfrm>
            <a:prstGeom prst="rect">
              <a:avLst/>
            </a:prstGeom>
            <a:solidFill>
              <a:srgbClr val="44454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8" name="Rectángulo 7"/>
            <p:cNvSpPr/>
            <p:nvPr/>
          </p:nvSpPr>
          <p:spPr>
            <a:xfrm>
              <a:off x="3454400" y="6035222"/>
              <a:ext cx="1727200" cy="94645"/>
            </a:xfrm>
            <a:prstGeom prst="rect">
              <a:avLst/>
            </a:prstGeom>
            <a:solidFill>
              <a:srgbClr val="9BA47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9" name="Rectángulo 8"/>
            <p:cNvSpPr/>
            <p:nvPr/>
          </p:nvSpPr>
          <p:spPr>
            <a:xfrm>
              <a:off x="5181600" y="6035222"/>
              <a:ext cx="1727200" cy="94645"/>
            </a:xfrm>
            <a:prstGeom prst="rect">
              <a:avLst/>
            </a:prstGeom>
            <a:solidFill>
              <a:srgbClr val="5B764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grpSp>
      <p:sp>
        <p:nvSpPr>
          <p:cNvPr id="4" name="Rectángulo 3"/>
          <p:cNvSpPr/>
          <p:nvPr/>
        </p:nvSpPr>
        <p:spPr>
          <a:xfrm>
            <a:off x="1693985" y="3840993"/>
            <a:ext cx="8974015" cy="2185214"/>
          </a:xfrm>
          <a:prstGeom prst="rect">
            <a:avLst/>
          </a:prstGeom>
        </p:spPr>
        <p:txBody>
          <a:bodyPr wrap="square">
            <a:spAutoFit/>
          </a:bodyPr>
          <a:lstStyle/>
          <a:p>
            <a:pPr algn="ctr"/>
            <a:r>
              <a:rPr lang="es-CL" i="1" dirty="0">
                <a:solidFill>
                  <a:srgbClr val="6EBD68"/>
                </a:solidFill>
              </a:rPr>
              <a:t>Panel</a:t>
            </a:r>
            <a:r>
              <a:rPr lang="es-CL" dirty="0">
                <a:solidFill>
                  <a:srgbClr val="6EBD68"/>
                </a:solidFill>
              </a:rPr>
              <a:t> </a:t>
            </a:r>
          </a:p>
          <a:p>
            <a:pPr algn="ctr"/>
            <a:r>
              <a:rPr lang="en-US" sz="2800" b="1" i="1" dirty="0"/>
              <a:t>“Research in Chile: expectations, present and future</a:t>
            </a:r>
            <a:r>
              <a:rPr lang="en-US" sz="2800" b="1" i="1" dirty="0" smtClean="0"/>
              <a:t>”</a:t>
            </a:r>
          </a:p>
          <a:p>
            <a:pPr algn="ctr"/>
            <a:r>
              <a:rPr lang="es-CL" dirty="0" err="1" smtClean="0"/>
              <a:t>December</a:t>
            </a:r>
            <a:r>
              <a:rPr lang="es-CL" dirty="0" smtClean="0"/>
              <a:t> 1st,  </a:t>
            </a:r>
            <a:r>
              <a:rPr lang="es-CL" dirty="0"/>
              <a:t>2018</a:t>
            </a:r>
          </a:p>
          <a:p>
            <a:pPr>
              <a:spcAft>
                <a:spcPts val="0"/>
              </a:spcAft>
            </a:pPr>
            <a:endParaRPr lang="es-CL" b="1" i="1" dirty="0">
              <a:latin typeface="Calibri" panose="020F0502020204030204" pitchFamily="34" charset="0"/>
              <a:ea typeface="Calibri" panose="020F0502020204030204" pitchFamily="34" charset="0"/>
            </a:endParaRPr>
          </a:p>
          <a:p>
            <a:pPr algn="ctr">
              <a:spcAft>
                <a:spcPts val="0"/>
              </a:spcAft>
            </a:pPr>
            <a:r>
              <a:rPr lang="es-CL" b="1" dirty="0">
                <a:latin typeface="Calibri" panose="020F0502020204030204" pitchFamily="34" charset="0"/>
                <a:ea typeface="Calibri" panose="020F0502020204030204" pitchFamily="34" charset="0"/>
              </a:rPr>
              <a:t>Pilar Romaguera Gracia</a:t>
            </a:r>
            <a:endParaRPr lang="es-CL" dirty="0">
              <a:latin typeface="Calibri" panose="020F0502020204030204" pitchFamily="34" charset="0"/>
              <a:ea typeface="Calibri" panose="020F0502020204030204" pitchFamily="34" charset="0"/>
            </a:endParaRPr>
          </a:p>
          <a:p>
            <a:pPr algn="ctr">
              <a:spcAft>
                <a:spcPts val="0"/>
              </a:spcAft>
            </a:pPr>
            <a:r>
              <a:rPr lang="es-CL" dirty="0">
                <a:latin typeface="Calibri" panose="020F0502020204030204" pitchFamily="34" charset="0"/>
                <a:ea typeface="Calibri" panose="020F0502020204030204" pitchFamily="34" charset="0"/>
              </a:rPr>
              <a:t>Corporación de Universidades Privadas (CUP Chile)</a:t>
            </a:r>
          </a:p>
          <a:p>
            <a:pPr algn="ctr">
              <a:spcAft>
                <a:spcPts val="0"/>
              </a:spcAft>
            </a:pPr>
            <a:r>
              <a:rPr lang="es-CL" dirty="0">
                <a:latin typeface="Calibri" panose="020F0502020204030204" pitchFamily="34" charset="0"/>
                <a:ea typeface="Calibri" panose="020F0502020204030204" pitchFamily="34" charset="0"/>
              </a:rPr>
              <a:t>Rectora Universidad de Las Américas (UDLA Chile)</a:t>
            </a:r>
          </a:p>
        </p:txBody>
      </p:sp>
    </p:spTree>
    <p:extLst>
      <p:ext uri="{BB962C8B-B14F-4D97-AF65-F5344CB8AC3E}">
        <p14:creationId xmlns:p14="http://schemas.microsoft.com/office/powerpoint/2010/main" val="3906483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just"/>
            <a:r>
              <a:rPr lang="es-CL" sz="3200" b="1" dirty="0" smtClean="0">
                <a:solidFill>
                  <a:srgbClr val="6EBD68"/>
                </a:solidFill>
              </a:rPr>
              <a:t>En un escenario de demanda creciente…</a:t>
            </a:r>
            <a:endParaRPr lang="es-CL" sz="3200" b="1" dirty="0">
              <a:solidFill>
                <a:srgbClr val="6EBD68"/>
              </a:solidFill>
            </a:endParaRPr>
          </a:p>
        </p:txBody>
      </p:sp>
      <p:grpSp>
        <p:nvGrpSpPr>
          <p:cNvPr id="4" name="Grupo 3"/>
          <p:cNvGrpSpPr/>
          <p:nvPr/>
        </p:nvGrpSpPr>
        <p:grpSpPr>
          <a:xfrm>
            <a:off x="838200" y="1710834"/>
            <a:ext cx="6908800" cy="94645"/>
            <a:chOff x="0" y="6035222"/>
            <a:chExt cx="6908800" cy="94645"/>
          </a:xfrm>
        </p:grpSpPr>
        <p:sp>
          <p:nvSpPr>
            <p:cNvPr id="5" name="Rectángulo 4"/>
            <p:cNvSpPr/>
            <p:nvPr/>
          </p:nvSpPr>
          <p:spPr>
            <a:xfrm>
              <a:off x="0" y="6035222"/>
              <a:ext cx="1727200" cy="94645"/>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6" name="Rectángulo 5"/>
            <p:cNvSpPr/>
            <p:nvPr/>
          </p:nvSpPr>
          <p:spPr>
            <a:xfrm>
              <a:off x="1727200" y="6035222"/>
              <a:ext cx="1727200" cy="94645"/>
            </a:xfrm>
            <a:prstGeom prst="rect">
              <a:avLst/>
            </a:prstGeom>
            <a:solidFill>
              <a:srgbClr val="44454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7" name="Rectángulo 6"/>
            <p:cNvSpPr/>
            <p:nvPr/>
          </p:nvSpPr>
          <p:spPr>
            <a:xfrm>
              <a:off x="3454400" y="6035222"/>
              <a:ext cx="1727200" cy="94645"/>
            </a:xfrm>
            <a:prstGeom prst="rect">
              <a:avLst/>
            </a:prstGeom>
            <a:solidFill>
              <a:srgbClr val="9BA47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8" name="Rectángulo 7"/>
            <p:cNvSpPr/>
            <p:nvPr/>
          </p:nvSpPr>
          <p:spPr>
            <a:xfrm>
              <a:off x="5181600" y="6035222"/>
              <a:ext cx="1727200" cy="94645"/>
            </a:xfrm>
            <a:prstGeom prst="rect">
              <a:avLst/>
            </a:prstGeom>
            <a:solidFill>
              <a:srgbClr val="5B764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grpSp>
      <p:sp>
        <p:nvSpPr>
          <p:cNvPr id="15" name="CuadroTexto 14"/>
          <p:cNvSpPr txBox="1"/>
          <p:nvPr/>
        </p:nvSpPr>
        <p:spPr>
          <a:xfrm>
            <a:off x="3330290" y="6242020"/>
            <a:ext cx="7304642" cy="246221"/>
          </a:xfrm>
          <a:prstGeom prst="rect">
            <a:avLst/>
          </a:prstGeom>
          <a:noFill/>
        </p:spPr>
        <p:txBody>
          <a:bodyPr wrap="square" rtlCol="0">
            <a:spAutoFit/>
          </a:bodyPr>
          <a:lstStyle/>
          <a:p>
            <a:pPr algn="r" defTabSz="541338"/>
            <a:r>
              <a:rPr lang="es-ES" sz="1000" dirty="0">
                <a:latin typeface="+mj-lt"/>
              </a:rPr>
              <a:t>Fuente	</a:t>
            </a:r>
            <a:r>
              <a:rPr lang="es-ES" sz="1000" dirty="0" smtClean="0">
                <a:latin typeface="+mj-lt"/>
              </a:rPr>
              <a:t>Elaboración propia sobre datos </a:t>
            </a:r>
            <a:r>
              <a:rPr lang="es-ES" sz="1000" dirty="0" err="1" smtClean="0">
                <a:latin typeface="+mj-lt"/>
              </a:rPr>
              <a:t>CONICYT</a:t>
            </a:r>
            <a:r>
              <a:rPr lang="es-ES" sz="1000" dirty="0" smtClean="0">
                <a:latin typeface="+mj-lt"/>
              </a:rPr>
              <a:t>, 2018. (http</a:t>
            </a:r>
            <a:r>
              <a:rPr lang="es-ES" sz="1000" dirty="0">
                <a:latin typeface="+mj-lt"/>
              </a:rPr>
              <a:t>://</a:t>
            </a:r>
            <a:r>
              <a:rPr lang="es-ES" sz="1000" dirty="0" err="1">
                <a:latin typeface="+mj-lt"/>
              </a:rPr>
              <a:t>www.conicyt.cl</a:t>
            </a:r>
            <a:r>
              <a:rPr lang="es-ES" sz="1000" dirty="0">
                <a:latin typeface="+mj-lt"/>
              </a:rPr>
              <a:t>/</a:t>
            </a:r>
            <a:r>
              <a:rPr lang="es-ES" sz="1000" dirty="0" err="1">
                <a:latin typeface="+mj-lt"/>
              </a:rPr>
              <a:t>fondecyt</a:t>
            </a:r>
            <a:r>
              <a:rPr lang="es-ES" sz="1000" dirty="0">
                <a:latin typeface="+mj-lt"/>
              </a:rPr>
              <a:t>/</a:t>
            </a:r>
            <a:r>
              <a:rPr lang="es-ES" sz="1000" dirty="0" err="1">
                <a:latin typeface="+mj-lt"/>
              </a:rPr>
              <a:t>category</a:t>
            </a:r>
            <a:r>
              <a:rPr lang="es-ES" sz="1000" dirty="0">
                <a:latin typeface="+mj-lt"/>
              </a:rPr>
              <a:t>/concursos/)</a:t>
            </a:r>
            <a:endParaRPr lang="es-CL" sz="1000" dirty="0">
              <a:latin typeface="+mj-lt"/>
            </a:endParaRPr>
          </a:p>
        </p:txBody>
      </p:sp>
      <p:graphicFrame>
        <p:nvGraphicFramePr>
          <p:cNvPr id="16" name="Gráfico 15"/>
          <p:cNvGraphicFramePr>
            <a:graphicFrameLocks/>
          </p:cNvGraphicFramePr>
          <p:nvPr>
            <p:extLst>
              <p:ext uri="{D42A27DB-BD31-4B8C-83A1-F6EECF244321}">
                <p14:modId xmlns:p14="http://schemas.microsoft.com/office/powerpoint/2010/main" val="959640581"/>
              </p:ext>
            </p:extLst>
          </p:nvPr>
        </p:nvGraphicFramePr>
        <p:xfrm>
          <a:off x="938211" y="2610087"/>
          <a:ext cx="4784159" cy="30336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Gráfico 16"/>
          <p:cNvGraphicFramePr>
            <a:graphicFrameLocks/>
          </p:cNvGraphicFramePr>
          <p:nvPr>
            <p:extLst>
              <p:ext uri="{D42A27DB-BD31-4B8C-83A1-F6EECF244321}">
                <p14:modId xmlns:p14="http://schemas.microsoft.com/office/powerpoint/2010/main" val="4007828383"/>
              </p:ext>
            </p:extLst>
          </p:nvPr>
        </p:nvGraphicFramePr>
        <p:xfrm>
          <a:off x="6056669" y="2526891"/>
          <a:ext cx="5201265" cy="3116828"/>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ángulo 8"/>
          <p:cNvSpPr/>
          <p:nvPr/>
        </p:nvSpPr>
        <p:spPr>
          <a:xfrm>
            <a:off x="872946" y="2023117"/>
            <a:ext cx="3592266" cy="400110"/>
          </a:xfrm>
          <a:prstGeom prst="rect">
            <a:avLst/>
          </a:prstGeom>
        </p:spPr>
        <p:txBody>
          <a:bodyPr wrap="none">
            <a:spAutoFit/>
          </a:bodyPr>
          <a:lstStyle/>
          <a:p>
            <a:pPr algn="ctr">
              <a:defRPr sz="1800" b="1" i="0" u="none" strike="noStrike" kern="1200" spc="0" baseline="0">
                <a:solidFill>
                  <a:prstClr val="black">
                    <a:lumMod val="65000"/>
                    <a:lumOff val="35000"/>
                  </a:prstClr>
                </a:solidFill>
                <a:latin typeface="+mj-lt"/>
                <a:ea typeface="+mn-ea"/>
                <a:cs typeface="+mn-cs"/>
              </a:defRPr>
            </a:pPr>
            <a:r>
              <a:rPr lang="es-CL" sz="2000" b="1" dirty="0" smtClean="0">
                <a:solidFill>
                  <a:prstClr val="black">
                    <a:lumMod val="65000"/>
                    <a:lumOff val="35000"/>
                  </a:prstClr>
                </a:solidFill>
              </a:rPr>
              <a:t>Concursos </a:t>
            </a:r>
            <a:r>
              <a:rPr lang="es-CL" sz="2000" b="1" dirty="0" err="1" smtClean="0">
                <a:solidFill>
                  <a:prstClr val="black">
                    <a:lumMod val="65000"/>
                    <a:lumOff val="35000"/>
                  </a:prstClr>
                </a:solidFill>
              </a:rPr>
              <a:t>FONDECYT</a:t>
            </a:r>
            <a:r>
              <a:rPr lang="es-CL" sz="2000" b="1" dirty="0" smtClean="0">
                <a:solidFill>
                  <a:prstClr val="black">
                    <a:lumMod val="65000"/>
                    <a:lumOff val="35000"/>
                  </a:prstClr>
                </a:solidFill>
              </a:rPr>
              <a:t> 2011-2018 </a:t>
            </a:r>
            <a:endParaRPr lang="es-CL" sz="2000" b="1" dirty="0">
              <a:solidFill>
                <a:prstClr val="black">
                  <a:lumMod val="65000"/>
                  <a:lumOff val="35000"/>
                </a:prstClr>
              </a:solidFill>
            </a:endParaRPr>
          </a:p>
        </p:txBody>
      </p:sp>
      <p:sp>
        <p:nvSpPr>
          <p:cNvPr id="18" name="CuadroTexto 17"/>
          <p:cNvSpPr txBox="1"/>
          <p:nvPr/>
        </p:nvSpPr>
        <p:spPr>
          <a:xfrm>
            <a:off x="1045557" y="5587775"/>
            <a:ext cx="7176005" cy="253916"/>
          </a:xfrm>
          <a:prstGeom prst="rect">
            <a:avLst/>
          </a:prstGeom>
          <a:noFill/>
        </p:spPr>
        <p:txBody>
          <a:bodyPr wrap="square" rtlCol="0">
            <a:spAutoFit/>
          </a:bodyPr>
          <a:lstStyle/>
          <a:p>
            <a:pPr defTabSz="541338"/>
            <a:r>
              <a:rPr lang="es-CL" sz="1050" b="1" dirty="0" smtClean="0">
                <a:solidFill>
                  <a:schemeClr val="accent3">
                    <a:lumMod val="75000"/>
                  </a:schemeClr>
                </a:solidFill>
                <a:latin typeface="+mj-lt"/>
              </a:rPr>
              <a:t>Nota: Proyectos nuevos asociados a concursos </a:t>
            </a:r>
            <a:r>
              <a:rPr lang="es-CL" sz="1050" b="1" dirty="0" err="1" smtClean="0">
                <a:solidFill>
                  <a:schemeClr val="accent3">
                    <a:lumMod val="75000"/>
                  </a:schemeClr>
                </a:solidFill>
                <a:latin typeface="+mj-lt"/>
              </a:rPr>
              <a:t>FONDECYT</a:t>
            </a:r>
            <a:r>
              <a:rPr lang="es-CL" sz="1050" b="1" dirty="0" smtClean="0">
                <a:solidFill>
                  <a:schemeClr val="accent3">
                    <a:lumMod val="75000"/>
                  </a:schemeClr>
                </a:solidFill>
                <a:latin typeface="+mj-lt"/>
              </a:rPr>
              <a:t> Regular; Iniciación en Investigación y Postdoctorados. </a:t>
            </a:r>
            <a:endParaRPr lang="es-CL" sz="1050" b="1" dirty="0">
              <a:solidFill>
                <a:schemeClr val="accent3">
                  <a:lumMod val="75000"/>
                </a:schemeClr>
              </a:solidFill>
              <a:latin typeface="+mj-lt"/>
            </a:endParaRPr>
          </a:p>
        </p:txBody>
      </p:sp>
    </p:spTree>
    <p:extLst>
      <p:ext uri="{BB962C8B-B14F-4D97-AF65-F5344CB8AC3E}">
        <p14:creationId xmlns:p14="http://schemas.microsoft.com/office/powerpoint/2010/main" val="880637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3200" b="1" dirty="0">
                <a:solidFill>
                  <a:srgbClr val="6EBD68"/>
                </a:solidFill>
              </a:rPr>
              <a:t>La situación de baja inversión y producción de Chile en </a:t>
            </a:r>
            <a:r>
              <a:rPr lang="es-ES" sz="3200" b="1" dirty="0" err="1">
                <a:solidFill>
                  <a:srgbClr val="6EBD68"/>
                </a:solidFill>
              </a:rPr>
              <a:t>I+D</a:t>
            </a:r>
            <a:r>
              <a:rPr lang="es-ES" sz="3200" b="1" dirty="0">
                <a:solidFill>
                  <a:srgbClr val="6EBD68"/>
                </a:solidFill>
              </a:rPr>
              <a:t> es un diagnóstico que destacan diversos especialistas</a:t>
            </a:r>
            <a:endParaRPr lang="es-CL" sz="3200" b="1" dirty="0">
              <a:solidFill>
                <a:srgbClr val="6EBD68"/>
              </a:solidFill>
            </a:endParaRPr>
          </a:p>
        </p:txBody>
      </p:sp>
      <p:sp>
        <p:nvSpPr>
          <p:cNvPr id="3" name="Marcador de contenido 2"/>
          <p:cNvSpPr>
            <a:spLocks noGrp="1"/>
          </p:cNvSpPr>
          <p:nvPr>
            <p:ph idx="1"/>
          </p:nvPr>
        </p:nvSpPr>
        <p:spPr>
          <a:xfrm>
            <a:off x="609601" y="1825624"/>
            <a:ext cx="11000508" cy="4727575"/>
          </a:xfrm>
        </p:spPr>
        <p:txBody>
          <a:bodyPr>
            <a:normAutofit fontScale="55000" lnSpcReduction="20000"/>
          </a:bodyPr>
          <a:lstStyle/>
          <a:p>
            <a:pPr marL="0" indent="0">
              <a:buNone/>
            </a:pPr>
            <a:endParaRPr lang="es-CL" dirty="0"/>
          </a:p>
          <a:p>
            <a:pPr marL="457200" lvl="1" indent="0" algn="just">
              <a:buNone/>
            </a:pPr>
            <a:r>
              <a:rPr lang="es-CL" sz="3300" i="1" dirty="0" smtClean="0"/>
              <a:t>“</a:t>
            </a:r>
            <a:r>
              <a:rPr lang="es-CL" sz="3300" i="1" dirty="0"/>
              <a:t>El limitado gasto en I+D se encuentra financiado en gran medida con fondos públicos y </a:t>
            </a:r>
            <a:r>
              <a:rPr lang="es-CL" sz="3300" b="1" i="1" dirty="0"/>
              <a:t>la cooperación entre empresas y universidades es baja. </a:t>
            </a:r>
            <a:r>
              <a:rPr lang="es-CL" sz="3300" i="1" dirty="0"/>
              <a:t>Los resultados de la innovación, sobre todo en las </a:t>
            </a:r>
            <a:r>
              <a:rPr lang="es-CL" sz="3300" i="1" dirty="0" err="1"/>
              <a:t>PYMEs</a:t>
            </a:r>
            <a:r>
              <a:rPr lang="es-CL" sz="3300" i="1" dirty="0"/>
              <a:t>, la calidad de las publicaciones científicas y la colaboración entre ciencia e industria, así como la actividad de patentes per cápita, si bien está mejorando, se encuentra muy por debajo de la mayoría de los países de la OCDE” </a:t>
            </a:r>
          </a:p>
          <a:p>
            <a:pPr marL="5826125" lvl="8" indent="0">
              <a:buNone/>
            </a:pPr>
            <a:r>
              <a:rPr lang="es-CL" sz="3300" dirty="0"/>
              <a:t>Estudios Económicos de la OECD: Chile, 2018</a:t>
            </a:r>
          </a:p>
          <a:p>
            <a:pPr algn="just"/>
            <a:endParaRPr lang="es-CL" sz="2000" dirty="0" smtClean="0"/>
          </a:p>
          <a:p>
            <a:pPr algn="just"/>
            <a:endParaRPr lang="es-CL" sz="3300" dirty="0"/>
          </a:p>
          <a:p>
            <a:pPr marL="457200" lvl="1" indent="0" algn="just">
              <a:buNone/>
            </a:pPr>
            <a:r>
              <a:rPr lang="es-CL" sz="3300" b="1" i="1" dirty="0"/>
              <a:t>“Chile es un país que sabe demasiado poco…para ser más rico” </a:t>
            </a:r>
          </a:p>
          <a:p>
            <a:pPr marL="457200" lvl="1" indent="0" algn="just">
              <a:buNone/>
            </a:pPr>
            <a:r>
              <a:rPr lang="es-CL" sz="3300" i="1" dirty="0"/>
              <a:t>“(Chile)… tiene un déficit fundamental en </a:t>
            </a:r>
            <a:r>
              <a:rPr lang="es-CL" sz="3300" i="1" dirty="0" smtClean="0"/>
              <a:t>know-how </a:t>
            </a:r>
            <a:r>
              <a:rPr lang="es-CL" sz="3300" i="1" dirty="0"/>
              <a:t>y eso está limitando su potencial de crecimiento”</a:t>
            </a:r>
          </a:p>
          <a:p>
            <a:pPr marL="457200" lvl="1" indent="0" algn="just">
              <a:buNone/>
            </a:pPr>
            <a:r>
              <a:rPr lang="es-CL" sz="3300" dirty="0"/>
              <a:t>						</a:t>
            </a:r>
            <a:r>
              <a:rPr lang="es-CL" sz="3300" dirty="0" smtClean="0"/>
              <a:t>	R</a:t>
            </a:r>
            <a:r>
              <a:rPr lang="es-CL" sz="3300" dirty="0"/>
              <a:t>. Hausmann (Rev. Estrategia, 2015</a:t>
            </a:r>
            <a:r>
              <a:rPr lang="es-CL" sz="3300" dirty="0" smtClean="0"/>
              <a:t>)</a:t>
            </a:r>
          </a:p>
          <a:p>
            <a:pPr marL="457200" lvl="1" indent="0" algn="just">
              <a:buNone/>
            </a:pPr>
            <a:endParaRPr lang="es-CL" sz="2000" dirty="0" smtClean="0"/>
          </a:p>
          <a:p>
            <a:pPr marL="457200" lvl="1" indent="0" algn="just">
              <a:buNone/>
            </a:pPr>
            <a:endParaRPr lang="es-CL" sz="3300" dirty="0"/>
          </a:p>
          <a:p>
            <a:pPr marL="457200" lvl="1" indent="0" algn="just">
              <a:buNone/>
            </a:pPr>
            <a:r>
              <a:rPr lang="es-CL" sz="3300" i="1" dirty="0" smtClean="0"/>
              <a:t>“</a:t>
            </a:r>
            <a:r>
              <a:rPr lang="es-ES" sz="3300" b="1" i="1" dirty="0"/>
              <a:t>El nivel de gasto en </a:t>
            </a:r>
            <a:r>
              <a:rPr lang="es-ES" sz="3300" b="1" i="1" dirty="0" err="1"/>
              <a:t>I+D</a:t>
            </a:r>
            <a:r>
              <a:rPr lang="es-ES" sz="3300" b="1" i="1" dirty="0"/>
              <a:t> y la baja cantidad de científicos y profesionales dedicados a la </a:t>
            </a:r>
            <a:r>
              <a:rPr lang="es-ES" sz="3300" b="1" i="1" dirty="0" err="1"/>
              <a:t>CTI</a:t>
            </a:r>
            <a:r>
              <a:rPr lang="es-ES" sz="3300" b="1" i="1" dirty="0"/>
              <a:t> en el país son rasgos evidentes de nuestra debilidad en la </a:t>
            </a:r>
            <a:r>
              <a:rPr lang="es-ES" sz="3300" b="1" i="1" dirty="0" smtClean="0"/>
              <a:t>materia”… </a:t>
            </a:r>
            <a:r>
              <a:rPr lang="es-ES" sz="3300" i="1" dirty="0" smtClean="0"/>
              <a:t>“</a:t>
            </a:r>
            <a:r>
              <a:rPr lang="es-ES" sz="3300" i="1" dirty="0"/>
              <a:t>Otra importante debilidad es que existen insuficiencias en infraestructura y equipamiento en </a:t>
            </a:r>
            <a:r>
              <a:rPr lang="es-ES" sz="3300" i="1" dirty="0" err="1"/>
              <a:t>CTI</a:t>
            </a:r>
            <a:r>
              <a:rPr lang="es-ES" sz="3300" i="1" dirty="0"/>
              <a:t> (salvo a nivel de los observatorios astronómicos internacionales) y una baja capacidad de manejo de equipamiento </a:t>
            </a:r>
            <a:r>
              <a:rPr lang="es-ES" sz="3300" i="1" dirty="0" smtClean="0"/>
              <a:t>sofisticado”…”Todo </a:t>
            </a:r>
            <a:r>
              <a:rPr lang="es-ES" sz="3300" i="1" dirty="0"/>
              <a:t>lo anterior, limita tanto el desarrollo de ciencia competitiva a nivel internacional, como una relación de mayor eficacia con la empresa y el sector </a:t>
            </a:r>
            <a:r>
              <a:rPr lang="es-ES" sz="3300" i="1" dirty="0" smtClean="0"/>
              <a:t>público</a:t>
            </a:r>
            <a:r>
              <a:rPr lang="es-ES" sz="3300" dirty="0" smtClean="0"/>
              <a:t>”</a:t>
            </a:r>
          </a:p>
          <a:p>
            <a:pPr marL="457200" lvl="1" indent="0" algn="just">
              <a:buNone/>
            </a:pPr>
            <a:r>
              <a:rPr lang="es-ES" sz="3300" dirty="0"/>
              <a:t>	</a:t>
            </a:r>
            <a:r>
              <a:rPr lang="es-ES" sz="3300" dirty="0" smtClean="0"/>
              <a:t>				Informe  </a:t>
            </a:r>
            <a:r>
              <a:rPr lang="es-ES" sz="3300" dirty="0"/>
              <a:t>Comisión Presidencial Ciencia para el  </a:t>
            </a:r>
            <a:r>
              <a:rPr lang="es-CL" sz="3300" dirty="0"/>
              <a:t>Desarrollo de Chile, 2015</a:t>
            </a:r>
            <a:endParaRPr lang="es-CL" sz="2900" dirty="0"/>
          </a:p>
        </p:txBody>
      </p:sp>
      <p:grpSp>
        <p:nvGrpSpPr>
          <p:cNvPr id="4" name="Grupo 3"/>
          <p:cNvGrpSpPr/>
          <p:nvPr/>
        </p:nvGrpSpPr>
        <p:grpSpPr>
          <a:xfrm>
            <a:off x="838200" y="1710834"/>
            <a:ext cx="6908800" cy="94645"/>
            <a:chOff x="0" y="6035222"/>
            <a:chExt cx="6908800" cy="94645"/>
          </a:xfrm>
        </p:grpSpPr>
        <p:sp>
          <p:nvSpPr>
            <p:cNvPr id="5" name="Rectángulo 4"/>
            <p:cNvSpPr/>
            <p:nvPr/>
          </p:nvSpPr>
          <p:spPr>
            <a:xfrm>
              <a:off x="0" y="6035222"/>
              <a:ext cx="1727200" cy="94645"/>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6" name="Rectángulo 5"/>
            <p:cNvSpPr/>
            <p:nvPr/>
          </p:nvSpPr>
          <p:spPr>
            <a:xfrm>
              <a:off x="1727200" y="6035222"/>
              <a:ext cx="1727200" cy="94645"/>
            </a:xfrm>
            <a:prstGeom prst="rect">
              <a:avLst/>
            </a:prstGeom>
            <a:solidFill>
              <a:srgbClr val="44454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7" name="Rectángulo 6"/>
            <p:cNvSpPr/>
            <p:nvPr/>
          </p:nvSpPr>
          <p:spPr>
            <a:xfrm>
              <a:off x="3454400" y="6035222"/>
              <a:ext cx="1727200" cy="94645"/>
            </a:xfrm>
            <a:prstGeom prst="rect">
              <a:avLst/>
            </a:prstGeom>
            <a:solidFill>
              <a:srgbClr val="9BA47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8" name="Rectángulo 7"/>
            <p:cNvSpPr/>
            <p:nvPr/>
          </p:nvSpPr>
          <p:spPr>
            <a:xfrm>
              <a:off x="5181600" y="6035222"/>
              <a:ext cx="1727200" cy="94645"/>
            </a:xfrm>
            <a:prstGeom prst="rect">
              <a:avLst/>
            </a:prstGeom>
            <a:solidFill>
              <a:srgbClr val="5B764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grpSp>
    </p:spTree>
    <p:extLst>
      <p:ext uri="{BB962C8B-B14F-4D97-AF65-F5344CB8AC3E}">
        <p14:creationId xmlns:p14="http://schemas.microsoft.com/office/powerpoint/2010/main" val="2843429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1" y="631649"/>
            <a:ext cx="9279194" cy="913940"/>
          </a:xfrm>
        </p:spPr>
        <p:txBody>
          <a:bodyPr>
            <a:noAutofit/>
          </a:bodyPr>
          <a:lstStyle/>
          <a:p>
            <a:r>
              <a:rPr lang="es-ES" sz="3200" b="1" dirty="0" smtClean="0">
                <a:solidFill>
                  <a:srgbClr val="6EBD68"/>
                </a:solidFill>
              </a:rPr>
              <a:t>En consecuencia, la </a:t>
            </a:r>
            <a:r>
              <a:rPr lang="es-ES" sz="3200" b="1" dirty="0">
                <a:solidFill>
                  <a:srgbClr val="6EBD68"/>
                </a:solidFill>
              </a:rPr>
              <a:t>baja inversión en I+D limita la riqueza del </a:t>
            </a:r>
            <a:r>
              <a:rPr lang="es-ES" sz="3200" b="1" dirty="0" smtClean="0">
                <a:solidFill>
                  <a:srgbClr val="6EBD68"/>
                </a:solidFill>
              </a:rPr>
              <a:t>país</a:t>
            </a:r>
            <a:endParaRPr lang="es-ES" sz="2800" b="1" dirty="0">
              <a:solidFill>
                <a:srgbClr val="6EBD68"/>
              </a:solidFill>
            </a:endParaRPr>
          </a:p>
        </p:txBody>
      </p:sp>
      <p:grpSp>
        <p:nvGrpSpPr>
          <p:cNvPr id="4" name="Grupo 3"/>
          <p:cNvGrpSpPr/>
          <p:nvPr/>
        </p:nvGrpSpPr>
        <p:grpSpPr>
          <a:xfrm>
            <a:off x="838200" y="1710834"/>
            <a:ext cx="6908800" cy="94645"/>
            <a:chOff x="0" y="6035222"/>
            <a:chExt cx="6908800" cy="94645"/>
          </a:xfrm>
        </p:grpSpPr>
        <p:sp>
          <p:nvSpPr>
            <p:cNvPr id="5" name="Rectángulo 4"/>
            <p:cNvSpPr/>
            <p:nvPr/>
          </p:nvSpPr>
          <p:spPr>
            <a:xfrm>
              <a:off x="0" y="6035222"/>
              <a:ext cx="1727200" cy="94645"/>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6" name="Rectángulo 5"/>
            <p:cNvSpPr/>
            <p:nvPr/>
          </p:nvSpPr>
          <p:spPr>
            <a:xfrm>
              <a:off x="1727200" y="6035222"/>
              <a:ext cx="1727200" cy="94645"/>
            </a:xfrm>
            <a:prstGeom prst="rect">
              <a:avLst/>
            </a:prstGeom>
            <a:solidFill>
              <a:srgbClr val="44454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7" name="Rectángulo 6"/>
            <p:cNvSpPr/>
            <p:nvPr/>
          </p:nvSpPr>
          <p:spPr>
            <a:xfrm>
              <a:off x="3454400" y="6035222"/>
              <a:ext cx="1727200" cy="94645"/>
            </a:xfrm>
            <a:prstGeom prst="rect">
              <a:avLst/>
            </a:prstGeom>
            <a:solidFill>
              <a:srgbClr val="9BA47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8" name="Rectángulo 7"/>
            <p:cNvSpPr/>
            <p:nvPr/>
          </p:nvSpPr>
          <p:spPr>
            <a:xfrm>
              <a:off x="5181600" y="6035222"/>
              <a:ext cx="1727200" cy="94645"/>
            </a:xfrm>
            <a:prstGeom prst="rect">
              <a:avLst/>
            </a:prstGeom>
            <a:solidFill>
              <a:srgbClr val="5B764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grpSp>
      <p:sp>
        <p:nvSpPr>
          <p:cNvPr id="9" name="Rectángulo 8"/>
          <p:cNvSpPr/>
          <p:nvPr/>
        </p:nvSpPr>
        <p:spPr>
          <a:xfrm>
            <a:off x="838730" y="1901920"/>
            <a:ext cx="8275771" cy="369332"/>
          </a:xfrm>
          <a:prstGeom prst="rect">
            <a:avLst/>
          </a:prstGeom>
        </p:spPr>
        <p:txBody>
          <a:bodyPr wrap="square">
            <a:spAutoFit/>
          </a:bodyPr>
          <a:lstStyle/>
          <a:p>
            <a:r>
              <a:rPr lang="es-ES" b="1" dirty="0" smtClean="0">
                <a:solidFill>
                  <a:schemeClr val="bg2">
                    <a:lumMod val="50000"/>
                  </a:schemeClr>
                </a:solidFill>
              </a:rPr>
              <a:t>Gasto </a:t>
            </a:r>
            <a:r>
              <a:rPr lang="es-ES" b="1" dirty="0">
                <a:solidFill>
                  <a:schemeClr val="bg2">
                    <a:lumMod val="50000"/>
                  </a:schemeClr>
                </a:solidFill>
              </a:rPr>
              <a:t>en </a:t>
            </a:r>
            <a:r>
              <a:rPr lang="es-ES" b="1" dirty="0" err="1">
                <a:solidFill>
                  <a:schemeClr val="bg2">
                    <a:lumMod val="50000"/>
                  </a:schemeClr>
                </a:solidFill>
              </a:rPr>
              <a:t>I+D</a:t>
            </a:r>
            <a:r>
              <a:rPr lang="es-ES" b="1" dirty="0">
                <a:solidFill>
                  <a:schemeClr val="bg2">
                    <a:lumMod val="50000"/>
                  </a:schemeClr>
                </a:solidFill>
              </a:rPr>
              <a:t> del sector privado </a:t>
            </a:r>
            <a:r>
              <a:rPr lang="es-ES" b="1" dirty="0" smtClean="0">
                <a:solidFill>
                  <a:schemeClr val="bg2">
                    <a:lumMod val="50000"/>
                  </a:schemeClr>
                </a:solidFill>
              </a:rPr>
              <a:t>(% PIB) vs. PIB </a:t>
            </a:r>
            <a:r>
              <a:rPr lang="es-CL" b="1" dirty="0" smtClean="0">
                <a:solidFill>
                  <a:schemeClr val="bg2">
                    <a:lumMod val="50000"/>
                  </a:schemeClr>
                </a:solidFill>
              </a:rPr>
              <a:t>per cápita en países </a:t>
            </a:r>
            <a:r>
              <a:rPr lang="es-CL" b="1" dirty="0" err="1" smtClean="0">
                <a:solidFill>
                  <a:schemeClr val="bg2">
                    <a:lumMod val="50000"/>
                  </a:schemeClr>
                </a:solidFill>
              </a:rPr>
              <a:t>OECD</a:t>
            </a:r>
            <a:r>
              <a:rPr lang="es-CL" b="1" dirty="0" smtClean="0">
                <a:solidFill>
                  <a:schemeClr val="bg2">
                    <a:lumMod val="50000"/>
                  </a:schemeClr>
                </a:solidFill>
              </a:rPr>
              <a:t>, </a:t>
            </a:r>
            <a:r>
              <a:rPr lang="es-CL" b="1" dirty="0">
                <a:solidFill>
                  <a:schemeClr val="bg2">
                    <a:lumMod val="50000"/>
                  </a:schemeClr>
                </a:solidFill>
              </a:rPr>
              <a:t>2015 </a:t>
            </a:r>
          </a:p>
        </p:txBody>
      </p:sp>
      <p:sp>
        <p:nvSpPr>
          <p:cNvPr id="10" name="Rectángulo 9"/>
          <p:cNvSpPr/>
          <p:nvPr/>
        </p:nvSpPr>
        <p:spPr>
          <a:xfrm>
            <a:off x="9153832" y="2779544"/>
            <a:ext cx="2654710" cy="1754326"/>
          </a:xfrm>
          <a:prstGeom prst="rect">
            <a:avLst/>
          </a:prstGeom>
        </p:spPr>
        <p:txBody>
          <a:bodyPr wrap="square">
            <a:spAutoFit/>
          </a:bodyPr>
          <a:lstStyle/>
          <a:p>
            <a:r>
              <a:rPr lang="es-ES" b="1" dirty="0" smtClean="0">
                <a:solidFill>
                  <a:srgbClr val="6EBD68"/>
                </a:solidFill>
              </a:rPr>
              <a:t>Por ejemplo, si </a:t>
            </a:r>
            <a:r>
              <a:rPr lang="es-ES" b="1" dirty="0">
                <a:solidFill>
                  <a:srgbClr val="6EBD68"/>
                </a:solidFill>
              </a:rPr>
              <a:t>se quiere alcanzar un PIB pc </a:t>
            </a:r>
            <a:r>
              <a:rPr lang="es-ES" b="1" dirty="0" smtClean="0">
                <a:solidFill>
                  <a:srgbClr val="6EBD68"/>
                </a:solidFill>
              </a:rPr>
              <a:t>de </a:t>
            </a:r>
            <a:r>
              <a:rPr lang="es-ES" b="1" dirty="0">
                <a:solidFill>
                  <a:srgbClr val="6EBD68"/>
                </a:solidFill>
              </a:rPr>
              <a:t>US$ 30.000 requeriríamos una inversión privada de I+D que </a:t>
            </a:r>
            <a:r>
              <a:rPr lang="es-ES" b="1" dirty="0" smtClean="0">
                <a:solidFill>
                  <a:srgbClr val="6EBD68"/>
                </a:solidFill>
              </a:rPr>
              <a:t>alcance, por lo menos, </a:t>
            </a:r>
            <a:r>
              <a:rPr lang="es-ES" b="1" dirty="0">
                <a:solidFill>
                  <a:srgbClr val="6EBD68"/>
                </a:solidFill>
              </a:rPr>
              <a:t>un </a:t>
            </a:r>
            <a:r>
              <a:rPr lang="es-ES" b="1" dirty="0" smtClean="0">
                <a:solidFill>
                  <a:srgbClr val="6EBD68"/>
                </a:solidFill>
              </a:rPr>
              <a:t>0,45% </a:t>
            </a:r>
            <a:r>
              <a:rPr lang="es-ES" b="1" dirty="0">
                <a:solidFill>
                  <a:srgbClr val="6EBD68"/>
                </a:solidFill>
              </a:rPr>
              <a:t>del PIB.</a:t>
            </a:r>
            <a:endParaRPr lang="es-CL" dirty="0"/>
          </a:p>
        </p:txBody>
      </p:sp>
      <p:sp>
        <p:nvSpPr>
          <p:cNvPr id="12" name="CuadroTexto 11"/>
          <p:cNvSpPr txBox="1"/>
          <p:nvPr/>
        </p:nvSpPr>
        <p:spPr>
          <a:xfrm>
            <a:off x="5659693" y="6457890"/>
            <a:ext cx="4924698" cy="400110"/>
          </a:xfrm>
          <a:prstGeom prst="rect">
            <a:avLst/>
          </a:prstGeom>
          <a:noFill/>
        </p:spPr>
        <p:txBody>
          <a:bodyPr wrap="square" rtlCol="0">
            <a:spAutoFit/>
          </a:bodyPr>
          <a:lstStyle/>
          <a:p>
            <a:pPr defTabSz="452438"/>
            <a:r>
              <a:rPr lang="es-CL" sz="1000" dirty="0" smtClean="0">
                <a:latin typeface="+mj-lt"/>
              </a:rPr>
              <a:t>Fuente:</a:t>
            </a:r>
            <a:r>
              <a:rPr lang="es-CL" sz="1000" dirty="0">
                <a:latin typeface="+mj-lt"/>
              </a:rPr>
              <a:t>	Elaboración propia en base a datos OCDE, 2018</a:t>
            </a:r>
          </a:p>
          <a:p>
            <a:pPr defTabSz="452438"/>
            <a:r>
              <a:rPr lang="es-CL" sz="1000" dirty="0" smtClean="0">
                <a:latin typeface="+mj-lt"/>
              </a:rPr>
              <a:t>	(</a:t>
            </a:r>
            <a:r>
              <a:rPr lang="es-CL" sz="1000" dirty="0">
                <a:latin typeface="+mj-lt"/>
              </a:rPr>
              <a:t>https://</a:t>
            </a:r>
            <a:r>
              <a:rPr lang="es-CL" sz="1000" dirty="0" err="1">
                <a:latin typeface="+mj-lt"/>
              </a:rPr>
              <a:t>stats.oecd.org</a:t>
            </a:r>
            <a:r>
              <a:rPr lang="es-CL" sz="1000" dirty="0">
                <a:latin typeface="+mj-lt"/>
              </a:rPr>
              <a:t>/</a:t>
            </a:r>
            <a:r>
              <a:rPr lang="es-CL" sz="1000" dirty="0" err="1">
                <a:latin typeface="+mj-lt"/>
              </a:rPr>
              <a:t>viewhtml.aspx?datasetcode</a:t>
            </a:r>
            <a:r>
              <a:rPr lang="es-CL" sz="1000" dirty="0">
                <a:latin typeface="+mj-lt"/>
              </a:rPr>
              <a:t>=</a:t>
            </a:r>
            <a:r>
              <a:rPr lang="es-CL" sz="1000" dirty="0" err="1">
                <a:latin typeface="+mj-lt"/>
              </a:rPr>
              <a:t>MSTI_PUB&amp;lang</a:t>
            </a:r>
            <a:r>
              <a:rPr lang="es-CL" sz="1000" dirty="0">
                <a:latin typeface="+mj-lt"/>
              </a:rPr>
              <a:t>=en)</a:t>
            </a:r>
          </a:p>
        </p:txBody>
      </p:sp>
      <p:graphicFrame>
        <p:nvGraphicFramePr>
          <p:cNvPr id="13" name="Gráfico 12"/>
          <p:cNvGraphicFramePr>
            <a:graphicFrameLocks/>
          </p:cNvGraphicFramePr>
          <p:nvPr>
            <p:extLst>
              <p:ext uri="{D42A27DB-BD31-4B8C-83A1-F6EECF244321}">
                <p14:modId xmlns:p14="http://schemas.microsoft.com/office/powerpoint/2010/main" val="3575315890"/>
              </p:ext>
            </p:extLst>
          </p:nvPr>
        </p:nvGraphicFramePr>
        <p:xfrm>
          <a:off x="1127176" y="2188365"/>
          <a:ext cx="7879171" cy="4104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7457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ln>
            <a:noFill/>
          </a:ln>
        </p:spPr>
        <p:txBody>
          <a:bodyPr/>
          <a:lstStyle/>
          <a:p>
            <a:r>
              <a:rPr lang="es-CL" dirty="0">
                <a:solidFill>
                  <a:srgbClr val="6EBD68"/>
                </a:solidFill>
              </a:rPr>
              <a:t>Tema 2</a:t>
            </a:r>
          </a:p>
        </p:txBody>
      </p:sp>
      <p:grpSp>
        <p:nvGrpSpPr>
          <p:cNvPr id="4" name="Grupo 3"/>
          <p:cNvGrpSpPr/>
          <p:nvPr/>
        </p:nvGrpSpPr>
        <p:grpSpPr>
          <a:xfrm>
            <a:off x="838200" y="1710834"/>
            <a:ext cx="6908800" cy="94645"/>
            <a:chOff x="0" y="6035222"/>
            <a:chExt cx="6908800" cy="94645"/>
          </a:xfrm>
        </p:grpSpPr>
        <p:sp>
          <p:nvSpPr>
            <p:cNvPr id="5" name="Rectángulo 4"/>
            <p:cNvSpPr/>
            <p:nvPr/>
          </p:nvSpPr>
          <p:spPr>
            <a:xfrm>
              <a:off x="0" y="6035222"/>
              <a:ext cx="1727200" cy="94645"/>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6" name="Rectángulo 5"/>
            <p:cNvSpPr/>
            <p:nvPr/>
          </p:nvSpPr>
          <p:spPr>
            <a:xfrm>
              <a:off x="1727200" y="6035222"/>
              <a:ext cx="1727200" cy="94645"/>
            </a:xfrm>
            <a:prstGeom prst="rect">
              <a:avLst/>
            </a:prstGeom>
            <a:solidFill>
              <a:srgbClr val="44454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7" name="Rectángulo 6"/>
            <p:cNvSpPr/>
            <p:nvPr/>
          </p:nvSpPr>
          <p:spPr>
            <a:xfrm>
              <a:off x="3454400" y="6035222"/>
              <a:ext cx="1727200" cy="94645"/>
            </a:xfrm>
            <a:prstGeom prst="rect">
              <a:avLst/>
            </a:prstGeom>
            <a:solidFill>
              <a:srgbClr val="9BA47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8" name="Rectángulo 7"/>
            <p:cNvSpPr/>
            <p:nvPr/>
          </p:nvSpPr>
          <p:spPr>
            <a:xfrm>
              <a:off x="5181600" y="6035222"/>
              <a:ext cx="1727200" cy="94645"/>
            </a:xfrm>
            <a:prstGeom prst="rect">
              <a:avLst/>
            </a:prstGeom>
            <a:solidFill>
              <a:srgbClr val="5B764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grpSp>
      <p:sp>
        <p:nvSpPr>
          <p:cNvPr id="9" name="Rectángulo 8"/>
          <p:cNvSpPr/>
          <p:nvPr/>
        </p:nvSpPr>
        <p:spPr>
          <a:xfrm>
            <a:off x="1566815" y="2142259"/>
            <a:ext cx="4770485" cy="2022764"/>
          </a:xfrm>
          <a:prstGeom prst="rect">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2800" dirty="0">
                <a:solidFill>
                  <a:schemeClr val="accent3"/>
                </a:solidFill>
              </a:rPr>
              <a:t>Nivel de inversión en </a:t>
            </a:r>
            <a:r>
              <a:rPr lang="es-CL" sz="2800" dirty="0" err="1">
                <a:solidFill>
                  <a:schemeClr val="accent3"/>
                </a:solidFill>
              </a:rPr>
              <a:t>I+D</a:t>
            </a:r>
            <a:r>
              <a:rPr lang="es-CL" sz="2800" dirty="0">
                <a:solidFill>
                  <a:schemeClr val="accent3"/>
                </a:solidFill>
              </a:rPr>
              <a:t> </a:t>
            </a:r>
            <a:r>
              <a:rPr lang="es-CL" sz="2800" dirty="0" smtClean="0">
                <a:solidFill>
                  <a:schemeClr val="accent3"/>
                </a:solidFill>
              </a:rPr>
              <a:t>en </a:t>
            </a:r>
            <a:r>
              <a:rPr lang="es-CL" sz="2800" dirty="0">
                <a:solidFill>
                  <a:schemeClr val="accent3"/>
                </a:solidFill>
              </a:rPr>
              <a:t>Chile</a:t>
            </a:r>
          </a:p>
        </p:txBody>
      </p:sp>
      <p:sp>
        <p:nvSpPr>
          <p:cNvPr id="10" name="Rectángulo 9"/>
          <p:cNvSpPr/>
          <p:nvPr/>
        </p:nvSpPr>
        <p:spPr>
          <a:xfrm>
            <a:off x="7235730" y="2142259"/>
            <a:ext cx="4770485" cy="2022764"/>
          </a:xfrm>
          <a:prstGeom prst="rect">
            <a:avLst/>
          </a:prstGeom>
          <a:solidFill>
            <a:srgbClr val="44454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2800" b="1" dirty="0">
                <a:solidFill>
                  <a:schemeClr val="bg1"/>
                </a:solidFill>
              </a:rPr>
              <a:t>Investigación en las </a:t>
            </a:r>
            <a:r>
              <a:rPr lang="es-CL" sz="2800" b="1" dirty="0" smtClean="0">
                <a:solidFill>
                  <a:schemeClr val="bg1"/>
                </a:solidFill>
              </a:rPr>
              <a:t>Universidades Chilenas</a:t>
            </a:r>
            <a:endParaRPr lang="es-CL" sz="2800" b="1" dirty="0">
              <a:solidFill>
                <a:schemeClr val="bg1"/>
              </a:solidFill>
            </a:endParaRPr>
          </a:p>
        </p:txBody>
      </p:sp>
      <p:sp>
        <p:nvSpPr>
          <p:cNvPr id="11" name="Rectángulo 10"/>
          <p:cNvSpPr/>
          <p:nvPr/>
        </p:nvSpPr>
        <p:spPr>
          <a:xfrm>
            <a:off x="1566815" y="4382308"/>
            <a:ext cx="4770485" cy="2022764"/>
          </a:xfrm>
          <a:prstGeom prst="rect">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2800" dirty="0">
                <a:solidFill>
                  <a:schemeClr val="accent3"/>
                </a:solidFill>
              </a:rPr>
              <a:t>Cambios legislativos en Educación Superior</a:t>
            </a:r>
          </a:p>
        </p:txBody>
      </p:sp>
      <p:sp>
        <p:nvSpPr>
          <p:cNvPr id="12" name="Rectángulo 11"/>
          <p:cNvSpPr/>
          <p:nvPr/>
        </p:nvSpPr>
        <p:spPr>
          <a:xfrm>
            <a:off x="7235730" y="4382308"/>
            <a:ext cx="4770485" cy="2022764"/>
          </a:xfrm>
          <a:prstGeom prst="rect">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2800" dirty="0" smtClean="0">
                <a:solidFill>
                  <a:schemeClr val="accent3"/>
                </a:solidFill>
              </a:rPr>
              <a:t>Invitación y Desafíos</a:t>
            </a:r>
            <a:endParaRPr lang="es-CL" sz="2800" dirty="0">
              <a:solidFill>
                <a:schemeClr val="accent3"/>
              </a:solidFill>
            </a:endParaRPr>
          </a:p>
        </p:txBody>
      </p:sp>
      <p:sp>
        <p:nvSpPr>
          <p:cNvPr id="15" name="Rectángulo 14"/>
          <p:cNvSpPr/>
          <p:nvPr/>
        </p:nvSpPr>
        <p:spPr>
          <a:xfrm>
            <a:off x="6519815" y="2142259"/>
            <a:ext cx="715915" cy="2022764"/>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4400" dirty="0">
                <a:solidFill>
                  <a:schemeClr val="bg1"/>
                </a:solidFill>
              </a:rPr>
              <a:t>2</a:t>
            </a:r>
          </a:p>
        </p:txBody>
      </p:sp>
      <p:sp>
        <p:nvSpPr>
          <p:cNvPr id="16" name="Rectángulo 15"/>
          <p:cNvSpPr/>
          <p:nvPr/>
        </p:nvSpPr>
        <p:spPr>
          <a:xfrm>
            <a:off x="850900" y="2142259"/>
            <a:ext cx="715915" cy="2022764"/>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4400" dirty="0">
                <a:solidFill>
                  <a:schemeClr val="bg1"/>
                </a:solidFill>
              </a:rPr>
              <a:t>1</a:t>
            </a:r>
          </a:p>
        </p:txBody>
      </p:sp>
      <p:sp>
        <p:nvSpPr>
          <p:cNvPr id="17" name="Rectángulo 16"/>
          <p:cNvSpPr/>
          <p:nvPr/>
        </p:nvSpPr>
        <p:spPr>
          <a:xfrm>
            <a:off x="850900" y="4382308"/>
            <a:ext cx="715915" cy="2022764"/>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4400" dirty="0">
                <a:solidFill>
                  <a:schemeClr val="bg1"/>
                </a:solidFill>
              </a:rPr>
              <a:t>3</a:t>
            </a:r>
          </a:p>
        </p:txBody>
      </p:sp>
      <p:sp>
        <p:nvSpPr>
          <p:cNvPr id="18" name="Rectángulo 17"/>
          <p:cNvSpPr/>
          <p:nvPr/>
        </p:nvSpPr>
        <p:spPr>
          <a:xfrm>
            <a:off x="6519815" y="4382308"/>
            <a:ext cx="715915" cy="2022764"/>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4400" dirty="0">
                <a:solidFill>
                  <a:schemeClr val="bg1"/>
                </a:solidFill>
              </a:rPr>
              <a:t>4</a:t>
            </a:r>
          </a:p>
        </p:txBody>
      </p:sp>
    </p:spTree>
    <p:extLst>
      <p:ext uri="{BB962C8B-B14F-4D97-AF65-F5344CB8AC3E}">
        <p14:creationId xmlns:p14="http://schemas.microsoft.com/office/powerpoint/2010/main" val="529026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231855"/>
          </a:xfrm>
        </p:spPr>
        <p:txBody>
          <a:bodyPr>
            <a:normAutofit/>
          </a:bodyPr>
          <a:lstStyle/>
          <a:p>
            <a:r>
              <a:rPr lang="es-CL" dirty="0">
                <a:solidFill>
                  <a:srgbClr val="6EBD68"/>
                </a:solidFill>
              </a:rPr>
              <a:t>2. Investigación en las </a:t>
            </a:r>
            <a:r>
              <a:rPr lang="es-CL" dirty="0" smtClean="0">
                <a:solidFill>
                  <a:srgbClr val="6EBD68"/>
                </a:solidFill>
              </a:rPr>
              <a:t>universidades</a:t>
            </a:r>
            <a:endParaRPr lang="es-CL" dirty="0">
              <a:solidFill>
                <a:srgbClr val="6EBD68"/>
              </a:solidFill>
            </a:endParaRPr>
          </a:p>
        </p:txBody>
      </p:sp>
      <p:sp>
        <p:nvSpPr>
          <p:cNvPr id="3" name="Marcador de contenido 2"/>
          <p:cNvSpPr>
            <a:spLocks noGrp="1"/>
          </p:cNvSpPr>
          <p:nvPr>
            <p:ph idx="1"/>
          </p:nvPr>
        </p:nvSpPr>
        <p:spPr>
          <a:xfrm>
            <a:off x="838200" y="1893194"/>
            <a:ext cx="10515600" cy="4283769"/>
          </a:xfrm>
        </p:spPr>
        <p:txBody>
          <a:bodyPr>
            <a:normAutofit fontScale="92500" lnSpcReduction="10000"/>
          </a:bodyPr>
          <a:lstStyle/>
          <a:p>
            <a:pPr marL="0" indent="0" algn="just">
              <a:buNone/>
            </a:pPr>
            <a:endParaRPr lang="es-CL" dirty="0">
              <a:solidFill>
                <a:schemeClr val="accent3">
                  <a:lumMod val="75000"/>
                </a:schemeClr>
              </a:solidFill>
            </a:endParaRPr>
          </a:p>
          <a:p>
            <a:pPr marL="0" indent="0" algn="just">
              <a:buNone/>
            </a:pPr>
            <a:r>
              <a:rPr lang="es-CL" dirty="0">
                <a:solidFill>
                  <a:schemeClr val="accent3">
                    <a:lumMod val="75000"/>
                  </a:schemeClr>
                </a:solidFill>
              </a:rPr>
              <a:t>Aún en este contexto, la </a:t>
            </a:r>
            <a:r>
              <a:rPr lang="es-CL" dirty="0" smtClean="0">
                <a:solidFill>
                  <a:schemeClr val="accent3">
                    <a:lumMod val="75000"/>
                  </a:schemeClr>
                </a:solidFill>
              </a:rPr>
              <a:t>Investigación </a:t>
            </a:r>
            <a:r>
              <a:rPr lang="es-CL" dirty="0">
                <a:solidFill>
                  <a:schemeClr val="accent3">
                    <a:lumMod val="75000"/>
                  </a:schemeClr>
                </a:solidFill>
              </a:rPr>
              <a:t>realizada por las </a:t>
            </a:r>
            <a:r>
              <a:rPr lang="es-CL" dirty="0" smtClean="0">
                <a:solidFill>
                  <a:schemeClr val="accent3">
                    <a:lumMod val="75000"/>
                  </a:schemeClr>
                </a:solidFill>
              </a:rPr>
              <a:t>universidades </a:t>
            </a:r>
            <a:r>
              <a:rPr lang="es-CL" dirty="0">
                <a:solidFill>
                  <a:schemeClr val="accent3">
                    <a:lumMod val="75000"/>
                  </a:schemeClr>
                </a:solidFill>
              </a:rPr>
              <a:t>ha crecido </a:t>
            </a:r>
            <a:r>
              <a:rPr lang="es-CL" dirty="0" smtClean="0">
                <a:solidFill>
                  <a:schemeClr val="accent3">
                    <a:lumMod val="75000"/>
                  </a:schemeClr>
                </a:solidFill>
              </a:rPr>
              <a:t>sostenidamente en las últimas dos décadas.</a:t>
            </a:r>
            <a:endParaRPr lang="es-CL" dirty="0">
              <a:solidFill>
                <a:schemeClr val="accent3">
                  <a:lumMod val="75000"/>
                </a:schemeClr>
              </a:solidFill>
            </a:endParaRPr>
          </a:p>
          <a:p>
            <a:pPr marL="0" indent="0" algn="just">
              <a:buNone/>
            </a:pPr>
            <a:endParaRPr lang="es-CL" dirty="0">
              <a:solidFill>
                <a:schemeClr val="accent3">
                  <a:lumMod val="75000"/>
                </a:schemeClr>
              </a:solidFill>
            </a:endParaRPr>
          </a:p>
          <a:p>
            <a:pPr marL="0" indent="0" algn="just">
              <a:buNone/>
            </a:pPr>
            <a:r>
              <a:rPr lang="es-CL" dirty="0">
                <a:solidFill>
                  <a:schemeClr val="accent3">
                    <a:lumMod val="75000"/>
                  </a:schemeClr>
                </a:solidFill>
              </a:rPr>
              <a:t>Si evaluamos la </a:t>
            </a:r>
            <a:r>
              <a:rPr lang="es-CL" dirty="0" smtClean="0">
                <a:solidFill>
                  <a:schemeClr val="accent3">
                    <a:lumMod val="75000"/>
                  </a:schemeClr>
                </a:solidFill>
              </a:rPr>
              <a:t>Investigación </a:t>
            </a:r>
            <a:r>
              <a:rPr lang="es-CL" dirty="0">
                <a:solidFill>
                  <a:schemeClr val="accent3">
                    <a:lumMod val="75000"/>
                  </a:schemeClr>
                </a:solidFill>
              </a:rPr>
              <a:t>por el número de publicaciones realizadas por las </a:t>
            </a:r>
            <a:r>
              <a:rPr lang="es-CL" dirty="0">
                <a:solidFill>
                  <a:schemeClr val="accent3">
                    <a:lumMod val="75000"/>
                  </a:schemeClr>
                </a:solidFill>
              </a:rPr>
              <a:t>u</a:t>
            </a:r>
            <a:r>
              <a:rPr lang="es-CL" dirty="0" smtClean="0">
                <a:solidFill>
                  <a:schemeClr val="accent3">
                    <a:lumMod val="75000"/>
                  </a:schemeClr>
                </a:solidFill>
              </a:rPr>
              <a:t>niversidades</a:t>
            </a:r>
            <a:r>
              <a:rPr lang="es-CL" dirty="0" smtClean="0">
                <a:solidFill>
                  <a:schemeClr val="accent3">
                    <a:lumMod val="75000"/>
                  </a:schemeClr>
                </a:solidFill>
              </a:rPr>
              <a:t>, por su diversidad temática, geográfica, o </a:t>
            </a:r>
            <a:r>
              <a:rPr lang="es-CL" dirty="0">
                <a:solidFill>
                  <a:schemeClr val="accent3">
                    <a:lumMod val="75000"/>
                  </a:schemeClr>
                </a:solidFill>
              </a:rPr>
              <a:t>por el número de académicos con doctorados en </a:t>
            </a:r>
            <a:r>
              <a:rPr lang="es-CL" dirty="0" smtClean="0">
                <a:solidFill>
                  <a:schemeClr val="accent3">
                    <a:lumMod val="75000"/>
                  </a:schemeClr>
                </a:solidFill>
              </a:rPr>
              <a:t>ellas, </a:t>
            </a:r>
            <a:r>
              <a:rPr lang="es-CL" dirty="0">
                <a:solidFill>
                  <a:schemeClr val="accent3">
                    <a:lumMod val="75000"/>
                  </a:schemeClr>
                </a:solidFill>
              </a:rPr>
              <a:t>todos los indicadores van en aumento.</a:t>
            </a:r>
          </a:p>
          <a:p>
            <a:pPr marL="0" indent="0" algn="just">
              <a:buNone/>
            </a:pPr>
            <a:endParaRPr lang="es-CL" dirty="0">
              <a:solidFill>
                <a:schemeClr val="accent3">
                  <a:lumMod val="75000"/>
                </a:schemeClr>
              </a:solidFill>
            </a:endParaRPr>
          </a:p>
          <a:p>
            <a:pPr marL="0" indent="0" algn="just">
              <a:buNone/>
            </a:pPr>
            <a:r>
              <a:rPr lang="es-CL" dirty="0" smtClean="0">
                <a:solidFill>
                  <a:schemeClr val="accent3">
                    <a:lumMod val="75000"/>
                  </a:schemeClr>
                </a:solidFill>
              </a:rPr>
              <a:t>Pero, en </a:t>
            </a:r>
            <a:r>
              <a:rPr lang="es-CL" dirty="0">
                <a:solidFill>
                  <a:schemeClr val="accent3">
                    <a:lumMod val="75000"/>
                  </a:schemeClr>
                </a:solidFill>
              </a:rPr>
              <a:t>el marco de una “inflación” de publicaciones a nivel mundial y una muy baja participación de </a:t>
            </a:r>
            <a:r>
              <a:rPr lang="es-CL" dirty="0" smtClean="0">
                <a:solidFill>
                  <a:schemeClr val="accent3">
                    <a:lumMod val="75000"/>
                  </a:schemeClr>
                </a:solidFill>
              </a:rPr>
              <a:t>América Latina </a:t>
            </a:r>
            <a:r>
              <a:rPr lang="es-CL" dirty="0">
                <a:solidFill>
                  <a:schemeClr val="accent3">
                    <a:lumMod val="75000"/>
                  </a:schemeClr>
                </a:solidFill>
              </a:rPr>
              <a:t>en </a:t>
            </a:r>
            <a:r>
              <a:rPr lang="es-CL" dirty="0" smtClean="0">
                <a:solidFill>
                  <a:schemeClr val="accent3">
                    <a:lumMod val="75000"/>
                  </a:schemeClr>
                </a:solidFill>
              </a:rPr>
              <a:t>la producción mundial.</a:t>
            </a:r>
            <a:endParaRPr lang="es-CL" dirty="0">
              <a:solidFill>
                <a:schemeClr val="accent3">
                  <a:lumMod val="75000"/>
                </a:schemeClr>
              </a:solidFill>
            </a:endParaRPr>
          </a:p>
        </p:txBody>
      </p:sp>
      <p:grpSp>
        <p:nvGrpSpPr>
          <p:cNvPr id="4" name="Grupo 3"/>
          <p:cNvGrpSpPr/>
          <p:nvPr/>
        </p:nvGrpSpPr>
        <p:grpSpPr>
          <a:xfrm>
            <a:off x="838200" y="1710834"/>
            <a:ext cx="6908800" cy="94645"/>
            <a:chOff x="0" y="6035222"/>
            <a:chExt cx="6908800" cy="94645"/>
          </a:xfrm>
        </p:grpSpPr>
        <p:sp>
          <p:nvSpPr>
            <p:cNvPr id="5" name="Rectángulo 4"/>
            <p:cNvSpPr/>
            <p:nvPr/>
          </p:nvSpPr>
          <p:spPr>
            <a:xfrm>
              <a:off x="0" y="6035222"/>
              <a:ext cx="1727200" cy="94645"/>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6" name="Rectángulo 5"/>
            <p:cNvSpPr/>
            <p:nvPr/>
          </p:nvSpPr>
          <p:spPr>
            <a:xfrm>
              <a:off x="1727200" y="6035222"/>
              <a:ext cx="1727200" cy="94645"/>
            </a:xfrm>
            <a:prstGeom prst="rect">
              <a:avLst/>
            </a:prstGeom>
            <a:solidFill>
              <a:srgbClr val="44454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7" name="Rectángulo 6"/>
            <p:cNvSpPr/>
            <p:nvPr/>
          </p:nvSpPr>
          <p:spPr>
            <a:xfrm>
              <a:off x="3454400" y="6035222"/>
              <a:ext cx="1727200" cy="94645"/>
            </a:xfrm>
            <a:prstGeom prst="rect">
              <a:avLst/>
            </a:prstGeom>
            <a:solidFill>
              <a:srgbClr val="9BA47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8" name="Rectángulo 7"/>
            <p:cNvSpPr/>
            <p:nvPr/>
          </p:nvSpPr>
          <p:spPr>
            <a:xfrm>
              <a:off x="5181600" y="6035222"/>
              <a:ext cx="1727200" cy="94645"/>
            </a:xfrm>
            <a:prstGeom prst="rect">
              <a:avLst/>
            </a:prstGeom>
            <a:solidFill>
              <a:srgbClr val="5B764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grpSp>
    </p:spTree>
    <p:extLst>
      <p:ext uri="{BB962C8B-B14F-4D97-AF65-F5344CB8AC3E}">
        <p14:creationId xmlns:p14="http://schemas.microsoft.com/office/powerpoint/2010/main" val="1579410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231855"/>
          </a:xfrm>
        </p:spPr>
        <p:txBody>
          <a:bodyPr>
            <a:noAutofit/>
          </a:bodyPr>
          <a:lstStyle/>
          <a:p>
            <a:r>
              <a:rPr lang="es-CL" sz="3200" b="1" dirty="0" smtClean="0">
                <a:solidFill>
                  <a:srgbClr val="6EBD68"/>
                </a:solidFill>
              </a:rPr>
              <a:t>La producción de </a:t>
            </a:r>
            <a:r>
              <a:rPr lang="es-CL" sz="3200" b="1" dirty="0" smtClean="0">
                <a:solidFill>
                  <a:srgbClr val="6EBD68"/>
                </a:solidFill>
              </a:rPr>
              <a:t>Investigación </a:t>
            </a:r>
            <a:r>
              <a:rPr lang="es-CL" sz="3200" b="1" dirty="0" smtClean="0">
                <a:solidFill>
                  <a:srgbClr val="6EBD68"/>
                </a:solidFill>
              </a:rPr>
              <a:t>(medida en publicaciones científicas) ha crecido notablemente, con cierto estancamiento en los últimos años</a:t>
            </a:r>
            <a:endParaRPr lang="es-CL" sz="3200" b="1" dirty="0">
              <a:solidFill>
                <a:srgbClr val="6EBD68"/>
              </a:solidFill>
            </a:endParaRPr>
          </a:p>
        </p:txBody>
      </p:sp>
      <p:grpSp>
        <p:nvGrpSpPr>
          <p:cNvPr id="4" name="Grupo 3"/>
          <p:cNvGrpSpPr/>
          <p:nvPr/>
        </p:nvGrpSpPr>
        <p:grpSpPr>
          <a:xfrm>
            <a:off x="838200" y="1710834"/>
            <a:ext cx="6908800" cy="94645"/>
            <a:chOff x="0" y="6035222"/>
            <a:chExt cx="6908800" cy="94645"/>
          </a:xfrm>
        </p:grpSpPr>
        <p:sp>
          <p:nvSpPr>
            <p:cNvPr id="5" name="Rectángulo 4"/>
            <p:cNvSpPr/>
            <p:nvPr/>
          </p:nvSpPr>
          <p:spPr>
            <a:xfrm>
              <a:off x="0" y="6035222"/>
              <a:ext cx="1727200" cy="94645"/>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6" name="Rectángulo 5"/>
            <p:cNvSpPr/>
            <p:nvPr/>
          </p:nvSpPr>
          <p:spPr>
            <a:xfrm>
              <a:off x="1727200" y="6035222"/>
              <a:ext cx="1727200" cy="94645"/>
            </a:xfrm>
            <a:prstGeom prst="rect">
              <a:avLst/>
            </a:prstGeom>
            <a:solidFill>
              <a:srgbClr val="44454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7" name="Rectángulo 6"/>
            <p:cNvSpPr/>
            <p:nvPr/>
          </p:nvSpPr>
          <p:spPr>
            <a:xfrm>
              <a:off x="3454400" y="6035222"/>
              <a:ext cx="1727200" cy="94645"/>
            </a:xfrm>
            <a:prstGeom prst="rect">
              <a:avLst/>
            </a:prstGeom>
            <a:solidFill>
              <a:srgbClr val="9BA47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8" name="Rectángulo 7"/>
            <p:cNvSpPr/>
            <p:nvPr/>
          </p:nvSpPr>
          <p:spPr>
            <a:xfrm>
              <a:off x="5181600" y="6035222"/>
              <a:ext cx="1727200" cy="94645"/>
            </a:xfrm>
            <a:prstGeom prst="rect">
              <a:avLst/>
            </a:prstGeom>
            <a:solidFill>
              <a:srgbClr val="5B764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grpSp>
      <p:sp>
        <p:nvSpPr>
          <p:cNvPr id="12" name="CuadroTexto 11">
            <a:extLst>
              <a:ext uri="{FF2B5EF4-FFF2-40B4-BE49-F238E27FC236}">
                <a16:creationId xmlns:a16="http://schemas.microsoft.com/office/drawing/2014/main" id="{FFC453F9-0152-4640-8D7B-1F9688144FB3}"/>
              </a:ext>
            </a:extLst>
          </p:cNvPr>
          <p:cNvSpPr txBox="1"/>
          <p:nvPr/>
        </p:nvSpPr>
        <p:spPr>
          <a:xfrm>
            <a:off x="1333607" y="1883338"/>
            <a:ext cx="8782651" cy="523220"/>
          </a:xfrm>
          <a:prstGeom prst="rect">
            <a:avLst/>
          </a:prstGeom>
          <a:noFill/>
        </p:spPr>
        <p:txBody>
          <a:bodyPr wrap="square" rtlCol="0">
            <a:spAutoFit/>
          </a:bodyPr>
          <a:lstStyle/>
          <a:p>
            <a:r>
              <a:rPr lang="es-ES_tradnl" sz="2800" b="1" dirty="0">
                <a:solidFill>
                  <a:schemeClr val="bg1">
                    <a:lumMod val="50000"/>
                  </a:schemeClr>
                </a:solidFill>
              </a:rPr>
              <a:t>Nro.</a:t>
            </a:r>
            <a:r>
              <a:rPr lang="es-ES_tradnl" sz="2400" dirty="0">
                <a:solidFill>
                  <a:schemeClr val="bg1">
                    <a:lumMod val="50000"/>
                  </a:schemeClr>
                </a:solidFill>
              </a:rPr>
              <a:t> </a:t>
            </a:r>
            <a:r>
              <a:rPr lang="es-ES_tradnl" sz="2800" b="1" dirty="0">
                <a:solidFill>
                  <a:schemeClr val="bg1">
                    <a:lumMod val="50000"/>
                  </a:schemeClr>
                </a:solidFill>
              </a:rPr>
              <a:t>de publicaciones a nivel mundial (1996-2017)</a:t>
            </a:r>
          </a:p>
        </p:txBody>
      </p:sp>
      <p:sp>
        <p:nvSpPr>
          <p:cNvPr id="10" name="CuadroTexto 9"/>
          <p:cNvSpPr txBox="1"/>
          <p:nvPr/>
        </p:nvSpPr>
        <p:spPr>
          <a:xfrm>
            <a:off x="5812408" y="6400047"/>
            <a:ext cx="3986349" cy="400110"/>
          </a:xfrm>
          <a:prstGeom prst="rect">
            <a:avLst/>
          </a:prstGeom>
          <a:noFill/>
        </p:spPr>
        <p:txBody>
          <a:bodyPr wrap="square" rtlCol="0">
            <a:spAutoFit/>
          </a:bodyPr>
          <a:lstStyle/>
          <a:p>
            <a:r>
              <a:rPr lang="es-CL" sz="1000" dirty="0">
                <a:latin typeface="+mj-lt"/>
              </a:rPr>
              <a:t>Fuente:	</a:t>
            </a:r>
            <a:r>
              <a:rPr lang="es-CL" sz="1000" dirty="0" err="1">
                <a:latin typeface="+mj-lt"/>
              </a:rPr>
              <a:t>SCImago</a:t>
            </a:r>
            <a:r>
              <a:rPr lang="es-CL" sz="1000" dirty="0">
                <a:latin typeface="+mj-lt"/>
              </a:rPr>
              <a:t> </a:t>
            </a:r>
            <a:r>
              <a:rPr lang="es-CL" sz="1000" dirty="0" err="1">
                <a:latin typeface="+mj-lt"/>
              </a:rPr>
              <a:t>Journal</a:t>
            </a:r>
            <a:r>
              <a:rPr lang="es-CL" sz="1000" dirty="0">
                <a:latin typeface="+mj-lt"/>
              </a:rPr>
              <a:t> &amp; Country </a:t>
            </a:r>
            <a:r>
              <a:rPr lang="es-CL" sz="1000" dirty="0" err="1">
                <a:latin typeface="+mj-lt"/>
              </a:rPr>
              <a:t>Rank,2018</a:t>
            </a:r>
            <a:endParaRPr lang="es-CL" sz="1000" dirty="0">
              <a:latin typeface="+mj-lt"/>
            </a:endParaRPr>
          </a:p>
          <a:p>
            <a:r>
              <a:rPr lang="es-CL" sz="1000" dirty="0">
                <a:latin typeface="+mj-lt"/>
              </a:rPr>
              <a:t>	(https://https://</a:t>
            </a:r>
            <a:r>
              <a:rPr lang="es-CL" sz="1000" dirty="0" err="1">
                <a:latin typeface="+mj-lt"/>
              </a:rPr>
              <a:t>www.scimagojr.com</a:t>
            </a:r>
            <a:r>
              <a:rPr lang="es-CL" sz="1000" dirty="0">
                <a:latin typeface="+mj-lt"/>
              </a:rPr>
              <a:t>/</a:t>
            </a:r>
            <a:r>
              <a:rPr lang="es-CL" sz="1000" dirty="0" err="1">
                <a:latin typeface="+mj-lt"/>
              </a:rPr>
              <a:t>worldreport.php</a:t>
            </a:r>
            <a:r>
              <a:rPr lang="es-CL" sz="1000" dirty="0">
                <a:latin typeface="+mj-lt"/>
              </a:rPr>
              <a:t>)</a:t>
            </a:r>
          </a:p>
        </p:txBody>
      </p:sp>
      <p:pic>
        <p:nvPicPr>
          <p:cNvPr id="14" name="Imagen 13"/>
          <p:cNvPicPr>
            <a:picLocks noChangeAspect="1"/>
          </p:cNvPicPr>
          <p:nvPr/>
        </p:nvPicPr>
        <p:blipFill>
          <a:blip r:embed="rId2"/>
          <a:stretch>
            <a:fillRect/>
          </a:stretch>
        </p:blipFill>
        <p:spPr>
          <a:xfrm>
            <a:off x="1352588" y="2345331"/>
            <a:ext cx="8575183" cy="4069607"/>
          </a:xfrm>
          <a:prstGeom prst="rect">
            <a:avLst/>
          </a:prstGeom>
        </p:spPr>
      </p:pic>
    </p:spTree>
    <p:extLst>
      <p:ext uri="{BB962C8B-B14F-4D97-AF65-F5344CB8AC3E}">
        <p14:creationId xmlns:p14="http://schemas.microsoft.com/office/powerpoint/2010/main" val="901707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231855"/>
          </a:xfrm>
        </p:spPr>
        <p:txBody>
          <a:bodyPr>
            <a:normAutofit/>
          </a:bodyPr>
          <a:lstStyle/>
          <a:p>
            <a:r>
              <a:rPr lang="es-CL" sz="3200" b="1" dirty="0" smtClean="0">
                <a:solidFill>
                  <a:srgbClr val="6EBD68"/>
                </a:solidFill>
              </a:rPr>
              <a:t>Lamentablemente, América Latina tiene una baja participación en la producción de publicaciones…</a:t>
            </a:r>
            <a:endParaRPr lang="es-CL" sz="3200" b="1" dirty="0">
              <a:solidFill>
                <a:srgbClr val="6EBD68"/>
              </a:solidFill>
            </a:endParaRPr>
          </a:p>
        </p:txBody>
      </p:sp>
      <p:grpSp>
        <p:nvGrpSpPr>
          <p:cNvPr id="4" name="Grupo 3"/>
          <p:cNvGrpSpPr/>
          <p:nvPr/>
        </p:nvGrpSpPr>
        <p:grpSpPr>
          <a:xfrm>
            <a:off x="838200" y="1710834"/>
            <a:ext cx="6908800" cy="94645"/>
            <a:chOff x="0" y="6035222"/>
            <a:chExt cx="6908800" cy="94645"/>
          </a:xfrm>
        </p:grpSpPr>
        <p:sp>
          <p:nvSpPr>
            <p:cNvPr id="5" name="Rectángulo 4"/>
            <p:cNvSpPr/>
            <p:nvPr/>
          </p:nvSpPr>
          <p:spPr>
            <a:xfrm>
              <a:off x="0" y="6035222"/>
              <a:ext cx="1727200" cy="94645"/>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6" name="Rectángulo 5"/>
            <p:cNvSpPr/>
            <p:nvPr/>
          </p:nvSpPr>
          <p:spPr>
            <a:xfrm>
              <a:off x="1727200" y="6035222"/>
              <a:ext cx="1727200" cy="94645"/>
            </a:xfrm>
            <a:prstGeom prst="rect">
              <a:avLst/>
            </a:prstGeom>
            <a:solidFill>
              <a:srgbClr val="44454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7" name="Rectángulo 6"/>
            <p:cNvSpPr/>
            <p:nvPr/>
          </p:nvSpPr>
          <p:spPr>
            <a:xfrm>
              <a:off x="3454400" y="6035222"/>
              <a:ext cx="1727200" cy="94645"/>
            </a:xfrm>
            <a:prstGeom prst="rect">
              <a:avLst/>
            </a:prstGeom>
            <a:solidFill>
              <a:srgbClr val="9BA47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8" name="Rectángulo 7"/>
            <p:cNvSpPr/>
            <p:nvPr/>
          </p:nvSpPr>
          <p:spPr>
            <a:xfrm>
              <a:off x="5181600" y="6035222"/>
              <a:ext cx="1727200" cy="94645"/>
            </a:xfrm>
            <a:prstGeom prst="rect">
              <a:avLst/>
            </a:prstGeom>
            <a:solidFill>
              <a:srgbClr val="5B764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grpSp>
      <p:pic>
        <p:nvPicPr>
          <p:cNvPr id="9" name="Imagen 8">
            <a:extLst>
              <a:ext uri="{FF2B5EF4-FFF2-40B4-BE49-F238E27FC236}">
                <a16:creationId xmlns:a16="http://schemas.microsoft.com/office/drawing/2014/main" id="{2D94C813-8E97-9243-8354-516FD0280E82}"/>
              </a:ext>
            </a:extLst>
          </p:cNvPr>
          <p:cNvPicPr>
            <a:picLocks noChangeAspect="1"/>
          </p:cNvPicPr>
          <p:nvPr/>
        </p:nvPicPr>
        <p:blipFill>
          <a:blip r:embed="rId2"/>
          <a:stretch>
            <a:fillRect/>
          </a:stretch>
        </p:blipFill>
        <p:spPr>
          <a:xfrm>
            <a:off x="1333500" y="2442554"/>
            <a:ext cx="8646242" cy="3731522"/>
          </a:xfrm>
          <a:prstGeom prst="rect">
            <a:avLst/>
          </a:prstGeom>
        </p:spPr>
      </p:pic>
      <p:sp>
        <p:nvSpPr>
          <p:cNvPr id="10" name="CuadroTexto 9">
            <a:extLst>
              <a:ext uri="{FF2B5EF4-FFF2-40B4-BE49-F238E27FC236}">
                <a16:creationId xmlns:a16="http://schemas.microsoft.com/office/drawing/2014/main" id="{E91D9456-2E08-4040-8EFE-3E7921A93DF9}"/>
              </a:ext>
            </a:extLst>
          </p:cNvPr>
          <p:cNvSpPr txBox="1"/>
          <p:nvPr/>
        </p:nvSpPr>
        <p:spPr>
          <a:xfrm>
            <a:off x="956604" y="1919333"/>
            <a:ext cx="7640681" cy="523220"/>
          </a:xfrm>
          <a:prstGeom prst="rect">
            <a:avLst/>
          </a:prstGeom>
        </p:spPr>
        <p:txBody>
          <a:bodyPr wrap="none">
            <a:spAutoFit/>
          </a:bodyPr>
          <a:lstStyle>
            <a:defPPr>
              <a:defRPr lang="es-CL"/>
            </a:defPPr>
            <a:lvl1pPr>
              <a:defRPr sz="2800" b="1">
                <a:solidFill>
                  <a:schemeClr val="bg1">
                    <a:lumMod val="50000"/>
                  </a:schemeClr>
                </a:solidFill>
              </a:defRPr>
            </a:lvl1pPr>
          </a:lstStyle>
          <a:p>
            <a:r>
              <a:rPr lang="es-ES_tradnl" dirty="0"/>
              <a:t>Evolución de publicaciones </a:t>
            </a:r>
            <a:r>
              <a:rPr lang="es-ES_tradnl" dirty="0" smtClean="0"/>
              <a:t>por </a:t>
            </a:r>
            <a:r>
              <a:rPr lang="es-ES_tradnl" dirty="0"/>
              <a:t>región (1996-2017)</a:t>
            </a:r>
          </a:p>
        </p:txBody>
      </p:sp>
      <p:sp>
        <p:nvSpPr>
          <p:cNvPr id="11" name="CuadroTexto 10"/>
          <p:cNvSpPr txBox="1"/>
          <p:nvPr/>
        </p:nvSpPr>
        <p:spPr>
          <a:xfrm>
            <a:off x="5727700" y="6263222"/>
            <a:ext cx="3618049" cy="400110"/>
          </a:xfrm>
          <a:prstGeom prst="rect">
            <a:avLst/>
          </a:prstGeom>
          <a:noFill/>
        </p:spPr>
        <p:txBody>
          <a:bodyPr wrap="square" rtlCol="0">
            <a:spAutoFit/>
          </a:bodyPr>
          <a:lstStyle/>
          <a:p>
            <a:r>
              <a:rPr lang="es-CL" sz="1000" dirty="0">
                <a:latin typeface="+mj-lt"/>
              </a:rPr>
              <a:t>Fuente:	</a:t>
            </a:r>
            <a:r>
              <a:rPr lang="es-CL" sz="1000" dirty="0" err="1">
                <a:latin typeface="+mj-lt"/>
              </a:rPr>
              <a:t>SCImago</a:t>
            </a:r>
            <a:r>
              <a:rPr lang="es-CL" sz="1000" dirty="0">
                <a:latin typeface="+mj-lt"/>
              </a:rPr>
              <a:t> </a:t>
            </a:r>
            <a:r>
              <a:rPr lang="es-CL" sz="1000" dirty="0" err="1">
                <a:latin typeface="+mj-lt"/>
              </a:rPr>
              <a:t>Journal</a:t>
            </a:r>
            <a:r>
              <a:rPr lang="es-CL" sz="1000" dirty="0">
                <a:latin typeface="+mj-lt"/>
              </a:rPr>
              <a:t> &amp; Country </a:t>
            </a:r>
            <a:r>
              <a:rPr lang="es-CL" sz="1000" dirty="0" err="1">
                <a:latin typeface="+mj-lt"/>
              </a:rPr>
              <a:t>Rank,2018</a:t>
            </a:r>
            <a:endParaRPr lang="es-CL" sz="1000" dirty="0">
              <a:latin typeface="+mj-lt"/>
            </a:endParaRPr>
          </a:p>
          <a:p>
            <a:r>
              <a:rPr lang="es-CL" sz="1000" dirty="0">
                <a:latin typeface="+mj-lt"/>
              </a:rPr>
              <a:t>	(https://</a:t>
            </a:r>
            <a:r>
              <a:rPr lang="es-CL" sz="1000" dirty="0" err="1">
                <a:latin typeface="+mj-lt"/>
              </a:rPr>
              <a:t>www.scimagojr.com</a:t>
            </a:r>
            <a:r>
              <a:rPr lang="es-CL" sz="1000" dirty="0">
                <a:latin typeface="+mj-lt"/>
              </a:rPr>
              <a:t>/</a:t>
            </a:r>
            <a:r>
              <a:rPr lang="es-CL" sz="1000" dirty="0" err="1">
                <a:latin typeface="+mj-lt"/>
              </a:rPr>
              <a:t>worldreport.php</a:t>
            </a:r>
            <a:r>
              <a:rPr lang="es-CL" sz="1000" dirty="0">
                <a:latin typeface="+mj-lt"/>
              </a:rPr>
              <a:t>)</a:t>
            </a:r>
          </a:p>
        </p:txBody>
      </p:sp>
      <p:sp>
        <p:nvSpPr>
          <p:cNvPr id="3" name="Flecha derecha 2"/>
          <p:cNvSpPr/>
          <p:nvPr/>
        </p:nvSpPr>
        <p:spPr>
          <a:xfrm rot="16200000">
            <a:off x="4825789" y="6113347"/>
            <a:ext cx="767040" cy="67188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7495443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231855"/>
          </a:xfrm>
        </p:spPr>
        <p:txBody>
          <a:bodyPr>
            <a:normAutofit/>
          </a:bodyPr>
          <a:lstStyle/>
          <a:p>
            <a:r>
              <a:rPr lang="es-CL" sz="3200" b="1" dirty="0" smtClean="0">
                <a:solidFill>
                  <a:srgbClr val="6EBD68"/>
                </a:solidFill>
              </a:rPr>
              <a:t>Con todo, las publicaciones científicas en nuestro país han crecido sostenidamente</a:t>
            </a:r>
            <a:endParaRPr lang="es-CL" sz="3200" b="1" dirty="0">
              <a:solidFill>
                <a:srgbClr val="6EBD68"/>
              </a:solidFill>
            </a:endParaRPr>
          </a:p>
        </p:txBody>
      </p:sp>
      <p:grpSp>
        <p:nvGrpSpPr>
          <p:cNvPr id="4" name="Grupo 3"/>
          <p:cNvGrpSpPr/>
          <p:nvPr/>
        </p:nvGrpSpPr>
        <p:grpSpPr>
          <a:xfrm>
            <a:off x="838200" y="1710834"/>
            <a:ext cx="6908800" cy="94645"/>
            <a:chOff x="0" y="6035222"/>
            <a:chExt cx="6908800" cy="94645"/>
          </a:xfrm>
        </p:grpSpPr>
        <p:sp>
          <p:nvSpPr>
            <p:cNvPr id="5" name="Rectángulo 4"/>
            <p:cNvSpPr/>
            <p:nvPr/>
          </p:nvSpPr>
          <p:spPr>
            <a:xfrm>
              <a:off x="0" y="6035222"/>
              <a:ext cx="1727200" cy="94645"/>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6" name="Rectángulo 5"/>
            <p:cNvSpPr/>
            <p:nvPr/>
          </p:nvSpPr>
          <p:spPr>
            <a:xfrm>
              <a:off x="1727200" y="6035222"/>
              <a:ext cx="1727200" cy="94645"/>
            </a:xfrm>
            <a:prstGeom prst="rect">
              <a:avLst/>
            </a:prstGeom>
            <a:solidFill>
              <a:srgbClr val="44454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7" name="Rectángulo 6"/>
            <p:cNvSpPr/>
            <p:nvPr/>
          </p:nvSpPr>
          <p:spPr>
            <a:xfrm>
              <a:off x="3454400" y="6035222"/>
              <a:ext cx="1727200" cy="94645"/>
            </a:xfrm>
            <a:prstGeom prst="rect">
              <a:avLst/>
            </a:prstGeom>
            <a:solidFill>
              <a:srgbClr val="9BA47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8" name="Rectángulo 7"/>
            <p:cNvSpPr/>
            <p:nvPr/>
          </p:nvSpPr>
          <p:spPr>
            <a:xfrm>
              <a:off x="5181600" y="6035222"/>
              <a:ext cx="1727200" cy="94645"/>
            </a:xfrm>
            <a:prstGeom prst="rect">
              <a:avLst/>
            </a:prstGeom>
            <a:solidFill>
              <a:srgbClr val="5B764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grpSp>
      <p:pic>
        <p:nvPicPr>
          <p:cNvPr id="10" name="Imagen 9"/>
          <p:cNvPicPr>
            <a:picLocks noChangeAspect="1"/>
          </p:cNvPicPr>
          <p:nvPr/>
        </p:nvPicPr>
        <p:blipFill rotWithShape="1">
          <a:blip r:embed="rId3"/>
          <a:srcRect l="1" t="5721" r="49609" b="51957"/>
          <a:stretch/>
        </p:blipFill>
        <p:spPr>
          <a:xfrm>
            <a:off x="942638" y="2554366"/>
            <a:ext cx="7503272" cy="3164792"/>
          </a:xfrm>
          <a:prstGeom prst="rect">
            <a:avLst/>
          </a:prstGeom>
        </p:spPr>
      </p:pic>
      <p:sp>
        <p:nvSpPr>
          <p:cNvPr id="11" name="Rectángulo 10"/>
          <p:cNvSpPr/>
          <p:nvPr/>
        </p:nvSpPr>
        <p:spPr>
          <a:xfrm>
            <a:off x="1176034" y="1913353"/>
            <a:ext cx="6570966" cy="523220"/>
          </a:xfrm>
          <a:prstGeom prst="rect">
            <a:avLst/>
          </a:prstGeom>
        </p:spPr>
        <p:txBody>
          <a:bodyPr wrap="none">
            <a:spAutoFit/>
          </a:bodyPr>
          <a:lstStyle/>
          <a:p>
            <a:r>
              <a:rPr lang="es-ES_tradnl" sz="2800" b="1" dirty="0">
                <a:solidFill>
                  <a:schemeClr val="bg1">
                    <a:lumMod val="50000"/>
                  </a:schemeClr>
                </a:solidFill>
              </a:rPr>
              <a:t>Nro. de publicaciones chilenas (1996-2017)</a:t>
            </a:r>
          </a:p>
        </p:txBody>
      </p:sp>
      <p:sp>
        <p:nvSpPr>
          <p:cNvPr id="3" name="CuadroTexto 2"/>
          <p:cNvSpPr txBox="1"/>
          <p:nvPr/>
        </p:nvSpPr>
        <p:spPr>
          <a:xfrm>
            <a:off x="8500433" y="2967379"/>
            <a:ext cx="2317108" cy="276999"/>
          </a:xfrm>
          <a:prstGeom prst="rect">
            <a:avLst/>
          </a:prstGeom>
          <a:solidFill>
            <a:schemeClr val="bg1">
              <a:lumMod val="50000"/>
            </a:schemeClr>
          </a:solidFill>
        </p:spPr>
        <p:txBody>
          <a:bodyPr wrap="square" rtlCol="0">
            <a:spAutoFit/>
          </a:bodyPr>
          <a:lstStyle/>
          <a:p>
            <a:r>
              <a:rPr lang="es-CL" sz="1200" b="1" dirty="0">
                <a:solidFill>
                  <a:schemeClr val="bg1"/>
                </a:solidFill>
              </a:rPr>
              <a:t>Citable </a:t>
            </a:r>
            <a:r>
              <a:rPr lang="es-CL" sz="1200" b="1" dirty="0" err="1">
                <a:solidFill>
                  <a:schemeClr val="bg1"/>
                </a:solidFill>
              </a:rPr>
              <a:t>documents</a:t>
            </a:r>
            <a:r>
              <a:rPr lang="es-CL" sz="1200" b="1" dirty="0">
                <a:solidFill>
                  <a:schemeClr val="bg1"/>
                </a:solidFill>
              </a:rPr>
              <a:t> (2017): </a:t>
            </a:r>
            <a:r>
              <a:rPr lang="es-CL" sz="1200" b="1" dirty="0" smtClean="0">
                <a:solidFill>
                  <a:schemeClr val="bg1"/>
                </a:solidFill>
              </a:rPr>
              <a:t>11.802</a:t>
            </a:r>
            <a:endParaRPr lang="es-CL" sz="1200" b="1" dirty="0">
              <a:solidFill>
                <a:schemeClr val="bg1"/>
              </a:solidFill>
            </a:endParaRPr>
          </a:p>
        </p:txBody>
      </p:sp>
      <p:sp>
        <p:nvSpPr>
          <p:cNvPr id="13" name="CuadroTexto 12"/>
          <p:cNvSpPr txBox="1"/>
          <p:nvPr/>
        </p:nvSpPr>
        <p:spPr>
          <a:xfrm>
            <a:off x="6598925" y="6356764"/>
            <a:ext cx="4250048" cy="400110"/>
          </a:xfrm>
          <a:prstGeom prst="rect">
            <a:avLst/>
          </a:prstGeom>
          <a:noFill/>
        </p:spPr>
        <p:txBody>
          <a:bodyPr wrap="square" rtlCol="0">
            <a:spAutoFit/>
          </a:bodyPr>
          <a:lstStyle/>
          <a:p>
            <a:r>
              <a:rPr lang="es-CL" sz="1000" dirty="0">
                <a:latin typeface="+mj-lt"/>
              </a:rPr>
              <a:t>Fuente:	</a:t>
            </a:r>
            <a:r>
              <a:rPr lang="es-CL" sz="1000" dirty="0" err="1">
                <a:latin typeface="+mj-lt"/>
              </a:rPr>
              <a:t>SCImago</a:t>
            </a:r>
            <a:r>
              <a:rPr lang="es-CL" sz="1000" dirty="0">
                <a:latin typeface="+mj-lt"/>
              </a:rPr>
              <a:t> </a:t>
            </a:r>
            <a:r>
              <a:rPr lang="es-CL" sz="1000" dirty="0" err="1">
                <a:latin typeface="+mj-lt"/>
              </a:rPr>
              <a:t>Journal</a:t>
            </a:r>
            <a:r>
              <a:rPr lang="es-CL" sz="1000" dirty="0">
                <a:latin typeface="+mj-lt"/>
              </a:rPr>
              <a:t> &amp; Country </a:t>
            </a:r>
            <a:r>
              <a:rPr lang="es-CL" sz="1000" dirty="0" err="1">
                <a:latin typeface="+mj-lt"/>
              </a:rPr>
              <a:t>Rank,2018</a:t>
            </a:r>
            <a:endParaRPr lang="es-CL" sz="1000" dirty="0">
              <a:latin typeface="+mj-lt"/>
            </a:endParaRPr>
          </a:p>
          <a:p>
            <a:r>
              <a:rPr lang="es-CL" sz="1000" dirty="0">
                <a:latin typeface="+mj-lt"/>
              </a:rPr>
              <a:t>	(https://</a:t>
            </a:r>
            <a:r>
              <a:rPr lang="es-CL" sz="1000" dirty="0" err="1">
                <a:latin typeface="+mj-lt"/>
              </a:rPr>
              <a:t>www.scimagojr.com</a:t>
            </a:r>
            <a:r>
              <a:rPr lang="es-CL" sz="1000" dirty="0">
                <a:latin typeface="+mj-lt"/>
              </a:rPr>
              <a:t>/</a:t>
            </a:r>
            <a:r>
              <a:rPr lang="es-CL" sz="1000" dirty="0" err="1">
                <a:latin typeface="+mj-lt"/>
              </a:rPr>
              <a:t>countrysearch.php?country</a:t>
            </a:r>
            <a:r>
              <a:rPr lang="es-CL" sz="1000" dirty="0">
                <a:latin typeface="+mj-lt"/>
              </a:rPr>
              <a:t>=cl)</a:t>
            </a:r>
          </a:p>
        </p:txBody>
      </p:sp>
      <p:sp>
        <p:nvSpPr>
          <p:cNvPr id="9" name="CuadroTexto 8"/>
          <p:cNvSpPr txBox="1"/>
          <p:nvPr/>
        </p:nvSpPr>
        <p:spPr>
          <a:xfrm>
            <a:off x="1297858" y="5927657"/>
            <a:ext cx="9261987" cy="307777"/>
          </a:xfrm>
          <a:prstGeom prst="rect">
            <a:avLst/>
          </a:prstGeom>
          <a:noFill/>
        </p:spPr>
        <p:txBody>
          <a:bodyPr wrap="square" rtlCol="0">
            <a:spAutoFit/>
          </a:bodyPr>
          <a:lstStyle/>
          <a:p>
            <a:r>
              <a:rPr lang="es-CL" sz="1400" b="1" dirty="0" smtClean="0">
                <a:solidFill>
                  <a:schemeClr val="accent3">
                    <a:lumMod val="75000"/>
                  </a:schemeClr>
                </a:solidFill>
              </a:rPr>
              <a:t>Nota: Corresponde publicaciones nacionales, no considera la producción de autores chilenos en </a:t>
            </a:r>
            <a:r>
              <a:rPr lang="es-CL" sz="1400" b="1" dirty="0" err="1" smtClean="0">
                <a:solidFill>
                  <a:schemeClr val="accent3">
                    <a:lumMod val="75000"/>
                  </a:schemeClr>
                </a:solidFill>
              </a:rPr>
              <a:t>journals</a:t>
            </a:r>
            <a:r>
              <a:rPr lang="es-CL" sz="1400" b="1" dirty="0" smtClean="0">
                <a:solidFill>
                  <a:schemeClr val="accent3">
                    <a:lumMod val="75000"/>
                  </a:schemeClr>
                </a:solidFill>
              </a:rPr>
              <a:t> extranjeros</a:t>
            </a:r>
            <a:endParaRPr lang="es-CL" sz="1400" b="1" dirty="0">
              <a:solidFill>
                <a:schemeClr val="accent3">
                  <a:lumMod val="75000"/>
                </a:schemeClr>
              </a:solidFill>
            </a:endParaRPr>
          </a:p>
        </p:txBody>
      </p:sp>
      <p:pic>
        <p:nvPicPr>
          <p:cNvPr id="14" name="Imagen 13"/>
          <p:cNvPicPr>
            <a:picLocks noChangeAspect="1"/>
          </p:cNvPicPr>
          <p:nvPr/>
        </p:nvPicPr>
        <p:blipFill rotWithShape="1">
          <a:blip r:embed="rId3"/>
          <a:srcRect l="2296" t="2" r="79686" b="93570"/>
          <a:stretch/>
        </p:blipFill>
        <p:spPr>
          <a:xfrm>
            <a:off x="8367250" y="4891777"/>
            <a:ext cx="2042857" cy="366067"/>
          </a:xfrm>
          <a:prstGeom prst="rect">
            <a:avLst/>
          </a:prstGeom>
        </p:spPr>
      </p:pic>
      <p:pic>
        <p:nvPicPr>
          <p:cNvPr id="15" name="Imagen 14"/>
          <p:cNvPicPr>
            <a:picLocks noChangeAspect="1"/>
          </p:cNvPicPr>
          <p:nvPr/>
        </p:nvPicPr>
        <p:blipFill rotWithShape="1">
          <a:blip r:embed="rId3"/>
          <a:srcRect l="20215" t="2" r="57896" b="93330"/>
          <a:stretch/>
        </p:blipFill>
        <p:spPr>
          <a:xfrm>
            <a:off x="8367251" y="5271677"/>
            <a:ext cx="2481722" cy="379670"/>
          </a:xfrm>
          <a:prstGeom prst="rect">
            <a:avLst/>
          </a:prstGeom>
        </p:spPr>
      </p:pic>
    </p:spTree>
    <p:extLst>
      <p:ext uri="{BB962C8B-B14F-4D97-AF65-F5344CB8AC3E}">
        <p14:creationId xmlns:p14="http://schemas.microsoft.com/office/powerpoint/2010/main" val="1653834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231855"/>
          </a:xfrm>
        </p:spPr>
        <p:txBody>
          <a:bodyPr>
            <a:normAutofit/>
          </a:bodyPr>
          <a:lstStyle/>
          <a:p>
            <a:r>
              <a:rPr lang="es-CL" sz="3200" b="1" dirty="0" smtClean="0">
                <a:solidFill>
                  <a:srgbClr val="6EBD68"/>
                </a:solidFill>
              </a:rPr>
              <a:t>Las áreas de desarrollo de investigadores chilenos se han diversificado</a:t>
            </a:r>
            <a:endParaRPr lang="es-CL" sz="3200" b="1" dirty="0">
              <a:solidFill>
                <a:srgbClr val="6EBD68"/>
              </a:solidFill>
            </a:endParaRPr>
          </a:p>
        </p:txBody>
      </p:sp>
      <p:grpSp>
        <p:nvGrpSpPr>
          <p:cNvPr id="4" name="Grupo 3"/>
          <p:cNvGrpSpPr/>
          <p:nvPr/>
        </p:nvGrpSpPr>
        <p:grpSpPr>
          <a:xfrm>
            <a:off x="838200" y="1710834"/>
            <a:ext cx="6908800" cy="94645"/>
            <a:chOff x="0" y="6035222"/>
            <a:chExt cx="6908800" cy="94645"/>
          </a:xfrm>
        </p:grpSpPr>
        <p:sp>
          <p:nvSpPr>
            <p:cNvPr id="5" name="Rectángulo 4"/>
            <p:cNvSpPr/>
            <p:nvPr/>
          </p:nvSpPr>
          <p:spPr>
            <a:xfrm>
              <a:off x="0" y="6035222"/>
              <a:ext cx="1727200" cy="94645"/>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6" name="Rectángulo 5"/>
            <p:cNvSpPr/>
            <p:nvPr/>
          </p:nvSpPr>
          <p:spPr>
            <a:xfrm>
              <a:off x="1727200" y="6035222"/>
              <a:ext cx="1727200" cy="94645"/>
            </a:xfrm>
            <a:prstGeom prst="rect">
              <a:avLst/>
            </a:prstGeom>
            <a:solidFill>
              <a:srgbClr val="44454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7" name="Rectángulo 6"/>
            <p:cNvSpPr/>
            <p:nvPr/>
          </p:nvSpPr>
          <p:spPr>
            <a:xfrm>
              <a:off x="3454400" y="6035222"/>
              <a:ext cx="1727200" cy="94645"/>
            </a:xfrm>
            <a:prstGeom prst="rect">
              <a:avLst/>
            </a:prstGeom>
            <a:solidFill>
              <a:srgbClr val="9BA47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8" name="Rectángulo 7"/>
            <p:cNvSpPr/>
            <p:nvPr/>
          </p:nvSpPr>
          <p:spPr>
            <a:xfrm>
              <a:off x="5181600" y="6035222"/>
              <a:ext cx="1727200" cy="94645"/>
            </a:xfrm>
            <a:prstGeom prst="rect">
              <a:avLst/>
            </a:prstGeom>
            <a:solidFill>
              <a:srgbClr val="5B764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grpSp>
      <p:sp>
        <p:nvSpPr>
          <p:cNvPr id="10" name="CuadroTexto 9"/>
          <p:cNvSpPr txBox="1"/>
          <p:nvPr/>
        </p:nvSpPr>
        <p:spPr>
          <a:xfrm>
            <a:off x="838200" y="1843511"/>
            <a:ext cx="8812541" cy="461665"/>
          </a:xfrm>
          <a:prstGeom prst="rect">
            <a:avLst/>
          </a:prstGeom>
          <a:noFill/>
        </p:spPr>
        <p:txBody>
          <a:bodyPr wrap="none" rtlCol="0">
            <a:spAutoFit/>
          </a:bodyPr>
          <a:lstStyle/>
          <a:p>
            <a:r>
              <a:rPr lang="es-CL" sz="2400" b="1" dirty="0">
                <a:solidFill>
                  <a:schemeClr val="bg1">
                    <a:lumMod val="50000"/>
                  </a:schemeClr>
                </a:solidFill>
              </a:rPr>
              <a:t>Publicaciones de investigadores chilenos según áreas temáticas (27)</a:t>
            </a:r>
          </a:p>
        </p:txBody>
      </p:sp>
      <p:pic>
        <p:nvPicPr>
          <p:cNvPr id="11" name="Imagen 10"/>
          <p:cNvPicPr>
            <a:picLocks noChangeAspect="1"/>
          </p:cNvPicPr>
          <p:nvPr/>
        </p:nvPicPr>
        <p:blipFill>
          <a:blip r:embed="rId2"/>
          <a:stretch>
            <a:fillRect/>
          </a:stretch>
        </p:blipFill>
        <p:spPr>
          <a:xfrm>
            <a:off x="6417592" y="2282844"/>
            <a:ext cx="4710093" cy="4176146"/>
          </a:xfrm>
          <a:prstGeom prst="rect">
            <a:avLst/>
          </a:prstGeom>
        </p:spPr>
      </p:pic>
      <p:pic>
        <p:nvPicPr>
          <p:cNvPr id="12" name="Imagen 11"/>
          <p:cNvPicPr>
            <a:picLocks noChangeAspect="1"/>
          </p:cNvPicPr>
          <p:nvPr/>
        </p:nvPicPr>
        <p:blipFill>
          <a:blip r:embed="rId3"/>
          <a:stretch>
            <a:fillRect/>
          </a:stretch>
        </p:blipFill>
        <p:spPr>
          <a:xfrm>
            <a:off x="1047300" y="2527009"/>
            <a:ext cx="4901935" cy="3830854"/>
          </a:xfrm>
          <a:prstGeom prst="rect">
            <a:avLst/>
          </a:prstGeom>
        </p:spPr>
      </p:pic>
      <p:sp>
        <p:nvSpPr>
          <p:cNvPr id="13" name="CuadroTexto 12"/>
          <p:cNvSpPr txBox="1"/>
          <p:nvPr/>
        </p:nvSpPr>
        <p:spPr>
          <a:xfrm>
            <a:off x="942536" y="2486191"/>
            <a:ext cx="974813" cy="461665"/>
          </a:xfrm>
          <a:prstGeom prst="rect">
            <a:avLst/>
          </a:prstGeom>
          <a:noFill/>
        </p:spPr>
        <p:txBody>
          <a:bodyPr wrap="square" rtlCol="0">
            <a:spAutoFit/>
          </a:bodyPr>
          <a:lstStyle/>
          <a:p>
            <a:r>
              <a:rPr lang="es-CL" sz="2400" b="1" dirty="0">
                <a:solidFill>
                  <a:schemeClr val="bg1">
                    <a:lumMod val="50000"/>
                  </a:schemeClr>
                </a:solidFill>
              </a:rPr>
              <a:t>2010</a:t>
            </a:r>
          </a:p>
        </p:txBody>
      </p:sp>
      <p:sp>
        <p:nvSpPr>
          <p:cNvPr id="14" name="CuadroTexto 13"/>
          <p:cNvSpPr txBox="1"/>
          <p:nvPr/>
        </p:nvSpPr>
        <p:spPr>
          <a:xfrm>
            <a:off x="6677855" y="2429573"/>
            <a:ext cx="974813" cy="461665"/>
          </a:xfrm>
          <a:prstGeom prst="rect">
            <a:avLst/>
          </a:prstGeom>
          <a:noFill/>
        </p:spPr>
        <p:txBody>
          <a:bodyPr wrap="square" rtlCol="0">
            <a:spAutoFit/>
          </a:bodyPr>
          <a:lstStyle/>
          <a:p>
            <a:r>
              <a:rPr lang="es-CL" sz="2400" b="1" dirty="0">
                <a:solidFill>
                  <a:schemeClr val="bg1">
                    <a:lumMod val="50000"/>
                  </a:schemeClr>
                </a:solidFill>
              </a:rPr>
              <a:t>2016</a:t>
            </a:r>
          </a:p>
        </p:txBody>
      </p:sp>
      <p:sp>
        <p:nvSpPr>
          <p:cNvPr id="15" name="CuadroTexto 14"/>
          <p:cNvSpPr txBox="1"/>
          <p:nvPr/>
        </p:nvSpPr>
        <p:spPr>
          <a:xfrm>
            <a:off x="7841716" y="6458990"/>
            <a:ext cx="3618049" cy="400110"/>
          </a:xfrm>
          <a:prstGeom prst="rect">
            <a:avLst/>
          </a:prstGeom>
          <a:noFill/>
        </p:spPr>
        <p:txBody>
          <a:bodyPr wrap="square" rtlCol="0">
            <a:spAutoFit/>
          </a:bodyPr>
          <a:lstStyle/>
          <a:p>
            <a:r>
              <a:rPr lang="es-CL" sz="1000" dirty="0">
                <a:latin typeface="+mj-lt"/>
              </a:rPr>
              <a:t>Fuente:	</a:t>
            </a:r>
            <a:r>
              <a:rPr lang="es-CL" sz="1000" dirty="0" err="1">
                <a:latin typeface="+mj-lt"/>
              </a:rPr>
              <a:t>SCImago</a:t>
            </a:r>
            <a:r>
              <a:rPr lang="es-CL" sz="1000" dirty="0">
                <a:latin typeface="+mj-lt"/>
              </a:rPr>
              <a:t> </a:t>
            </a:r>
            <a:r>
              <a:rPr lang="es-CL" sz="1000" dirty="0" err="1">
                <a:latin typeface="+mj-lt"/>
              </a:rPr>
              <a:t>Journal</a:t>
            </a:r>
            <a:r>
              <a:rPr lang="es-CL" sz="1000" dirty="0">
                <a:latin typeface="+mj-lt"/>
              </a:rPr>
              <a:t> &amp; Country </a:t>
            </a:r>
            <a:r>
              <a:rPr lang="es-CL" sz="1000" dirty="0" err="1">
                <a:latin typeface="+mj-lt"/>
              </a:rPr>
              <a:t>Rank,2018</a:t>
            </a:r>
            <a:endParaRPr lang="es-CL" sz="1000" dirty="0">
              <a:latin typeface="+mj-lt"/>
            </a:endParaRPr>
          </a:p>
          <a:p>
            <a:r>
              <a:rPr lang="es-CL" sz="1000" dirty="0">
                <a:latin typeface="+mj-lt"/>
              </a:rPr>
              <a:t>	(https://</a:t>
            </a:r>
            <a:r>
              <a:rPr lang="es-CL" sz="1000" dirty="0" err="1">
                <a:latin typeface="+mj-lt"/>
              </a:rPr>
              <a:t>www.scimagojr.com</a:t>
            </a:r>
            <a:r>
              <a:rPr lang="es-CL" sz="1000" dirty="0">
                <a:latin typeface="+mj-lt"/>
              </a:rPr>
              <a:t>/</a:t>
            </a:r>
            <a:r>
              <a:rPr lang="es-CL" sz="1000" dirty="0" err="1">
                <a:latin typeface="+mj-lt"/>
              </a:rPr>
              <a:t>shapeofscience</a:t>
            </a:r>
            <a:r>
              <a:rPr lang="es-CL" sz="1000" dirty="0">
                <a:latin typeface="+mj-lt"/>
              </a:rPr>
              <a:t>)</a:t>
            </a:r>
          </a:p>
        </p:txBody>
      </p:sp>
    </p:spTree>
    <p:extLst>
      <p:ext uri="{BB962C8B-B14F-4D97-AF65-F5344CB8AC3E}">
        <p14:creationId xmlns:p14="http://schemas.microsoft.com/office/powerpoint/2010/main" val="34712513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38200" y="1710834"/>
            <a:ext cx="6908800" cy="94645"/>
            <a:chOff x="0" y="6035222"/>
            <a:chExt cx="6908800" cy="94645"/>
          </a:xfrm>
        </p:grpSpPr>
        <p:sp>
          <p:nvSpPr>
            <p:cNvPr id="5" name="Rectángulo 4"/>
            <p:cNvSpPr/>
            <p:nvPr/>
          </p:nvSpPr>
          <p:spPr>
            <a:xfrm>
              <a:off x="0" y="6035222"/>
              <a:ext cx="1727200" cy="94645"/>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6" name="Rectángulo 5"/>
            <p:cNvSpPr/>
            <p:nvPr/>
          </p:nvSpPr>
          <p:spPr>
            <a:xfrm>
              <a:off x="1727200" y="6035222"/>
              <a:ext cx="1727200" cy="94645"/>
            </a:xfrm>
            <a:prstGeom prst="rect">
              <a:avLst/>
            </a:prstGeom>
            <a:solidFill>
              <a:srgbClr val="44454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7" name="Rectángulo 6"/>
            <p:cNvSpPr/>
            <p:nvPr/>
          </p:nvSpPr>
          <p:spPr>
            <a:xfrm>
              <a:off x="3454400" y="6035222"/>
              <a:ext cx="1727200" cy="94645"/>
            </a:xfrm>
            <a:prstGeom prst="rect">
              <a:avLst/>
            </a:prstGeom>
            <a:solidFill>
              <a:srgbClr val="9BA47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8" name="Rectángulo 7"/>
            <p:cNvSpPr/>
            <p:nvPr/>
          </p:nvSpPr>
          <p:spPr>
            <a:xfrm>
              <a:off x="5181600" y="6035222"/>
              <a:ext cx="1727200" cy="94645"/>
            </a:xfrm>
            <a:prstGeom prst="rect">
              <a:avLst/>
            </a:prstGeom>
            <a:solidFill>
              <a:srgbClr val="5B764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grpSp>
      <p:pic>
        <p:nvPicPr>
          <p:cNvPr id="3" name="Imagen 2"/>
          <p:cNvPicPr>
            <a:picLocks noChangeAspect="1"/>
          </p:cNvPicPr>
          <p:nvPr/>
        </p:nvPicPr>
        <p:blipFill>
          <a:blip r:embed="rId2"/>
          <a:stretch>
            <a:fillRect/>
          </a:stretch>
        </p:blipFill>
        <p:spPr>
          <a:xfrm>
            <a:off x="733318" y="3730105"/>
            <a:ext cx="5074068" cy="1930805"/>
          </a:xfrm>
          <a:prstGeom prst="rect">
            <a:avLst/>
          </a:prstGeom>
        </p:spPr>
      </p:pic>
      <p:pic>
        <p:nvPicPr>
          <p:cNvPr id="9" name="Imagen 8"/>
          <p:cNvPicPr>
            <a:picLocks noChangeAspect="1"/>
          </p:cNvPicPr>
          <p:nvPr/>
        </p:nvPicPr>
        <p:blipFill>
          <a:blip r:embed="rId3"/>
          <a:stretch>
            <a:fillRect/>
          </a:stretch>
        </p:blipFill>
        <p:spPr>
          <a:xfrm>
            <a:off x="6124575" y="2634904"/>
            <a:ext cx="5516204" cy="3111732"/>
          </a:xfrm>
          <a:prstGeom prst="rect">
            <a:avLst/>
          </a:prstGeom>
        </p:spPr>
      </p:pic>
      <p:sp>
        <p:nvSpPr>
          <p:cNvPr id="10" name="CuadroTexto 9"/>
          <p:cNvSpPr txBox="1"/>
          <p:nvPr/>
        </p:nvSpPr>
        <p:spPr>
          <a:xfrm>
            <a:off x="838200" y="1843511"/>
            <a:ext cx="7446975" cy="461665"/>
          </a:xfrm>
          <a:prstGeom prst="rect">
            <a:avLst/>
          </a:prstGeom>
          <a:noFill/>
        </p:spPr>
        <p:txBody>
          <a:bodyPr wrap="none" rtlCol="0">
            <a:spAutoFit/>
          </a:bodyPr>
          <a:lstStyle/>
          <a:p>
            <a:r>
              <a:rPr lang="es-CL" sz="2400" b="1" dirty="0">
                <a:solidFill>
                  <a:schemeClr val="bg1">
                    <a:lumMod val="50000"/>
                  </a:schemeClr>
                </a:solidFill>
              </a:rPr>
              <a:t>Publicaciones chilenas según categorías temáticas (&gt;300)</a:t>
            </a:r>
          </a:p>
        </p:txBody>
      </p:sp>
      <p:sp>
        <p:nvSpPr>
          <p:cNvPr id="11" name="CuadroTexto 10"/>
          <p:cNvSpPr txBox="1"/>
          <p:nvPr/>
        </p:nvSpPr>
        <p:spPr>
          <a:xfrm>
            <a:off x="942536" y="3360773"/>
            <a:ext cx="1352989" cy="369332"/>
          </a:xfrm>
          <a:prstGeom prst="rect">
            <a:avLst/>
          </a:prstGeom>
          <a:noFill/>
        </p:spPr>
        <p:txBody>
          <a:bodyPr wrap="square" rtlCol="0">
            <a:spAutoFit/>
          </a:bodyPr>
          <a:lstStyle/>
          <a:p>
            <a:r>
              <a:rPr lang="es-CL" b="1" dirty="0">
                <a:solidFill>
                  <a:schemeClr val="bg1">
                    <a:lumMod val="50000"/>
                  </a:schemeClr>
                </a:solidFill>
              </a:rPr>
              <a:t>2009-2010</a:t>
            </a:r>
          </a:p>
        </p:txBody>
      </p:sp>
      <p:sp>
        <p:nvSpPr>
          <p:cNvPr id="12" name="CuadroTexto 11"/>
          <p:cNvSpPr txBox="1"/>
          <p:nvPr/>
        </p:nvSpPr>
        <p:spPr>
          <a:xfrm>
            <a:off x="6315075" y="2406229"/>
            <a:ext cx="1352989" cy="369332"/>
          </a:xfrm>
          <a:prstGeom prst="rect">
            <a:avLst/>
          </a:prstGeom>
          <a:noFill/>
        </p:spPr>
        <p:txBody>
          <a:bodyPr wrap="square" rtlCol="0">
            <a:spAutoFit/>
          </a:bodyPr>
          <a:lstStyle/>
          <a:p>
            <a:r>
              <a:rPr lang="es-CL" b="1" dirty="0">
                <a:solidFill>
                  <a:schemeClr val="bg1">
                    <a:lumMod val="50000"/>
                  </a:schemeClr>
                </a:solidFill>
              </a:rPr>
              <a:t>2017-2018</a:t>
            </a:r>
          </a:p>
        </p:txBody>
      </p:sp>
      <p:sp>
        <p:nvSpPr>
          <p:cNvPr id="13" name="CuadroTexto 12"/>
          <p:cNvSpPr txBox="1"/>
          <p:nvPr/>
        </p:nvSpPr>
        <p:spPr>
          <a:xfrm>
            <a:off x="7200900" y="6384450"/>
            <a:ext cx="4848225" cy="400110"/>
          </a:xfrm>
          <a:prstGeom prst="rect">
            <a:avLst/>
          </a:prstGeom>
          <a:noFill/>
        </p:spPr>
        <p:txBody>
          <a:bodyPr wrap="square" rtlCol="0">
            <a:spAutoFit/>
          </a:bodyPr>
          <a:lstStyle/>
          <a:p>
            <a:pPr defTabSz="542925"/>
            <a:r>
              <a:rPr lang="es-CL" sz="1000" dirty="0">
                <a:latin typeface="+mj-lt"/>
              </a:rPr>
              <a:t>Fuente:	</a:t>
            </a:r>
            <a:r>
              <a:rPr lang="es-CL" sz="1000" dirty="0" err="1">
                <a:latin typeface="+mj-lt"/>
              </a:rPr>
              <a:t>SCImago</a:t>
            </a:r>
            <a:r>
              <a:rPr lang="es-CL" sz="1000" dirty="0">
                <a:latin typeface="+mj-lt"/>
              </a:rPr>
              <a:t> </a:t>
            </a:r>
            <a:r>
              <a:rPr lang="es-CL" sz="1000" dirty="0" err="1">
                <a:latin typeface="+mj-lt"/>
              </a:rPr>
              <a:t>Journal</a:t>
            </a:r>
            <a:r>
              <a:rPr lang="es-CL" sz="1000" dirty="0">
                <a:latin typeface="+mj-lt"/>
              </a:rPr>
              <a:t> &amp; Country </a:t>
            </a:r>
            <a:r>
              <a:rPr lang="es-CL" sz="1000" dirty="0" err="1">
                <a:latin typeface="+mj-lt"/>
              </a:rPr>
              <a:t>Rank,2018</a:t>
            </a:r>
            <a:endParaRPr lang="es-CL" sz="1000" dirty="0">
              <a:latin typeface="+mj-lt"/>
            </a:endParaRPr>
          </a:p>
          <a:p>
            <a:pPr defTabSz="542925"/>
            <a:r>
              <a:rPr lang="es-CL" sz="1000" dirty="0">
                <a:latin typeface="+mj-lt"/>
              </a:rPr>
              <a:t>	(https://</a:t>
            </a:r>
            <a:r>
              <a:rPr lang="es-CL" sz="1000" dirty="0" err="1">
                <a:latin typeface="+mj-lt"/>
              </a:rPr>
              <a:t>www.scimagojr.com</a:t>
            </a:r>
            <a:r>
              <a:rPr lang="es-CL" sz="1000" dirty="0">
                <a:latin typeface="+mj-lt"/>
              </a:rPr>
              <a:t>/</a:t>
            </a:r>
            <a:r>
              <a:rPr lang="es-CL" sz="1000" dirty="0" err="1">
                <a:latin typeface="+mj-lt"/>
              </a:rPr>
              <a:t>mapgen.php?maptype</a:t>
            </a:r>
            <a:r>
              <a:rPr lang="es-CL" sz="1000" dirty="0">
                <a:latin typeface="+mj-lt"/>
              </a:rPr>
              <a:t>=</a:t>
            </a:r>
            <a:r>
              <a:rPr lang="es-CL" sz="1000" dirty="0" err="1">
                <a:latin typeface="+mj-lt"/>
              </a:rPr>
              <a:t>bc&amp;country</a:t>
            </a:r>
            <a:r>
              <a:rPr lang="es-CL" sz="1000" dirty="0">
                <a:latin typeface="+mj-lt"/>
              </a:rPr>
              <a:t>=CL)</a:t>
            </a:r>
          </a:p>
        </p:txBody>
      </p:sp>
      <p:sp>
        <p:nvSpPr>
          <p:cNvPr id="15" name="Título 1"/>
          <p:cNvSpPr>
            <a:spLocks noGrp="1"/>
          </p:cNvSpPr>
          <p:nvPr>
            <p:ph type="title"/>
          </p:nvPr>
        </p:nvSpPr>
        <p:spPr>
          <a:xfrm>
            <a:off x="838200" y="365125"/>
            <a:ext cx="10515600" cy="1231855"/>
          </a:xfrm>
        </p:spPr>
        <p:txBody>
          <a:bodyPr>
            <a:normAutofit/>
          </a:bodyPr>
          <a:lstStyle/>
          <a:p>
            <a:r>
              <a:rPr lang="es-CL" sz="3200" b="1" dirty="0" smtClean="0">
                <a:solidFill>
                  <a:srgbClr val="6EBD68"/>
                </a:solidFill>
              </a:rPr>
              <a:t>Las áreas de desarrollo de investigadores chilenos se han diversificado</a:t>
            </a:r>
            <a:endParaRPr lang="es-CL" sz="3200" b="1" dirty="0">
              <a:solidFill>
                <a:srgbClr val="6EBD68"/>
              </a:solidFill>
            </a:endParaRPr>
          </a:p>
        </p:txBody>
      </p:sp>
    </p:spTree>
    <p:extLst>
      <p:ext uri="{BB962C8B-B14F-4D97-AF65-F5344CB8AC3E}">
        <p14:creationId xmlns:p14="http://schemas.microsoft.com/office/powerpoint/2010/main" val="2304667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0" y="0"/>
            <a:ext cx="12192000" cy="1405467"/>
          </a:xfrm>
          <a:prstGeom prst="rect">
            <a:avLst/>
          </a:prstGeom>
          <a:solidFill>
            <a:srgbClr val="2F2E2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L"/>
          </a:p>
        </p:txBody>
      </p:sp>
      <p:pic>
        <p:nvPicPr>
          <p:cNvPr id="1026" name="Picture 2" descr="https://www.nexoschileusa.org/wp-content/uploads/2016/06/logo-web-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7979" y="402280"/>
            <a:ext cx="5794442" cy="60090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o 5"/>
          <p:cNvGrpSpPr/>
          <p:nvPr/>
        </p:nvGrpSpPr>
        <p:grpSpPr>
          <a:xfrm>
            <a:off x="0" y="6366932"/>
            <a:ext cx="12192000" cy="491067"/>
            <a:chOff x="0" y="6035222"/>
            <a:chExt cx="6908800" cy="94645"/>
          </a:xfrm>
        </p:grpSpPr>
        <p:sp>
          <p:nvSpPr>
            <p:cNvPr id="5" name="Rectángulo 4"/>
            <p:cNvSpPr/>
            <p:nvPr/>
          </p:nvSpPr>
          <p:spPr>
            <a:xfrm>
              <a:off x="0" y="6035222"/>
              <a:ext cx="1727200" cy="94645"/>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7" name="Rectángulo 6"/>
            <p:cNvSpPr/>
            <p:nvPr/>
          </p:nvSpPr>
          <p:spPr>
            <a:xfrm>
              <a:off x="1727200" y="6035222"/>
              <a:ext cx="1727200" cy="94645"/>
            </a:xfrm>
            <a:prstGeom prst="rect">
              <a:avLst/>
            </a:prstGeom>
            <a:solidFill>
              <a:srgbClr val="44454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8" name="Rectángulo 7"/>
            <p:cNvSpPr/>
            <p:nvPr/>
          </p:nvSpPr>
          <p:spPr>
            <a:xfrm>
              <a:off x="3454400" y="6035222"/>
              <a:ext cx="1727200" cy="94645"/>
            </a:xfrm>
            <a:prstGeom prst="rect">
              <a:avLst/>
            </a:prstGeom>
            <a:solidFill>
              <a:srgbClr val="9BA47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9" name="Rectángulo 8"/>
            <p:cNvSpPr/>
            <p:nvPr/>
          </p:nvSpPr>
          <p:spPr>
            <a:xfrm>
              <a:off x="5181600" y="6035222"/>
              <a:ext cx="1727200" cy="94645"/>
            </a:xfrm>
            <a:prstGeom prst="rect">
              <a:avLst/>
            </a:prstGeom>
            <a:solidFill>
              <a:srgbClr val="5B764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grpSp>
      <p:sp>
        <p:nvSpPr>
          <p:cNvPr id="4" name="Rectángulo 3"/>
          <p:cNvSpPr/>
          <p:nvPr/>
        </p:nvSpPr>
        <p:spPr>
          <a:xfrm>
            <a:off x="1693985" y="2455038"/>
            <a:ext cx="8974015" cy="2862322"/>
          </a:xfrm>
          <a:prstGeom prst="rect">
            <a:avLst/>
          </a:prstGeom>
        </p:spPr>
        <p:txBody>
          <a:bodyPr wrap="square">
            <a:spAutoFit/>
          </a:bodyPr>
          <a:lstStyle/>
          <a:p>
            <a:pPr algn="ctr"/>
            <a:r>
              <a:rPr lang="es-CL" sz="2400" b="1" dirty="0" smtClean="0"/>
              <a:t>Investigación y Desarrollo en Chile vs. </a:t>
            </a:r>
            <a:endParaRPr lang="es-CL" sz="2400" b="1" dirty="0"/>
          </a:p>
          <a:p>
            <a:pPr algn="ctr"/>
            <a:r>
              <a:rPr lang="es-CL" sz="2400" b="1" dirty="0" smtClean="0"/>
              <a:t>Investigación del Sistema Universitario: </a:t>
            </a:r>
          </a:p>
          <a:p>
            <a:pPr algn="ctr"/>
            <a:r>
              <a:rPr lang="es-CL" sz="2400" b="1" dirty="0" smtClean="0"/>
              <a:t>“</a:t>
            </a:r>
            <a:r>
              <a:rPr lang="es-CL" sz="2400" b="1" i="1" dirty="0" err="1" smtClean="0"/>
              <a:t>broken</a:t>
            </a:r>
            <a:r>
              <a:rPr lang="es-CL" sz="2400" b="1" i="1" dirty="0" smtClean="0"/>
              <a:t> link</a:t>
            </a:r>
            <a:r>
              <a:rPr lang="es-CL" sz="2400" b="1" dirty="0" smtClean="0"/>
              <a:t>” a potenciar</a:t>
            </a:r>
            <a:endParaRPr lang="es-CL" sz="2400" b="1" dirty="0"/>
          </a:p>
          <a:p>
            <a:pPr algn="ctr"/>
            <a:endParaRPr lang="es-CL" sz="2400" b="1" dirty="0" smtClean="0"/>
          </a:p>
          <a:p>
            <a:pPr algn="ctr"/>
            <a:r>
              <a:rPr lang="es-CL" sz="2400" b="1" dirty="0" smtClean="0"/>
              <a:t>Panel de Discusión</a:t>
            </a:r>
            <a:endParaRPr lang="es-CL" sz="2400" b="1" dirty="0"/>
          </a:p>
          <a:p>
            <a:pPr algn="ctr"/>
            <a:r>
              <a:rPr lang="es-CL" sz="2400" b="1" dirty="0"/>
              <a:t>Investigación en Chile: expectativas, presente y futuro</a:t>
            </a:r>
          </a:p>
          <a:p>
            <a:pPr>
              <a:spcAft>
                <a:spcPts val="0"/>
              </a:spcAft>
            </a:pPr>
            <a:endParaRPr lang="es-CL" b="1" i="1" dirty="0" smtClean="0">
              <a:latin typeface="Calibri" panose="020F0502020204030204" pitchFamily="34" charset="0"/>
              <a:ea typeface="Calibri" panose="020F0502020204030204" pitchFamily="34" charset="0"/>
            </a:endParaRPr>
          </a:p>
          <a:p>
            <a:pPr>
              <a:spcAft>
                <a:spcPts val="0"/>
              </a:spcAft>
            </a:pPr>
            <a:endParaRPr lang="es-CL" b="1" i="1"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388183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231855"/>
          </a:xfrm>
        </p:spPr>
        <p:txBody>
          <a:bodyPr>
            <a:normAutofit fontScale="90000"/>
          </a:bodyPr>
          <a:lstStyle/>
          <a:p>
            <a:r>
              <a:rPr lang="es-CL" sz="3200" b="1" dirty="0" smtClean="0">
                <a:solidFill>
                  <a:srgbClr val="6EBD68"/>
                </a:solidFill>
              </a:rPr>
              <a:t>La </a:t>
            </a:r>
            <a:r>
              <a:rPr lang="es-CL" sz="3200" b="1" dirty="0" smtClean="0">
                <a:solidFill>
                  <a:srgbClr val="6EBD68"/>
                </a:solidFill>
              </a:rPr>
              <a:t>universidades </a:t>
            </a:r>
            <a:r>
              <a:rPr lang="es-CL" sz="3200" b="1" dirty="0" smtClean="0">
                <a:solidFill>
                  <a:srgbClr val="6EBD68"/>
                </a:solidFill>
              </a:rPr>
              <a:t>privadas han contribuido al crecimiento de la producción científica nacional (medida en términos de publicaciones) </a:t>
            </a:r>
            <a:endParaRPr lang="es-CL" sz="3200" b="1" dirty="0">
              <a:solidFill>
                <a:srgbClr val="6EBD68"/>
              </a:solidFill>
            </a:endParaRPr>
          </a:p>
        </p:txBody>
      </p:sp>
      <p:grpSp>
        <p:nvGrpSpPr>
          <p:cNvPr id="4" name="Grupo 3"/>
          <p:cNvGrpSpPr/>
          <p:nvPr/>
        </p:nvGrpSpPr>
        <p:grpSpPr>
          <a:xfrm>
            <a:off x="838200" y="1710834"/>
            <a:ext cx="6908800" cy="94645"/>
            <a:chOff x="0" y="6035222"/>
            <a:chExt cx="6908800" cy="94645"/>
          </a:xfrm>
        </p:grpSpPr>
        <p:sp>
          <p:nvSpPr>
            <p:cNvPr id="5" name="Rectángulo 4"/>
            <p:cNvSpPr/>
            <p:nvPr/>
          </p:nvSpPr>
          <p:spPr>
            <a:xfrm>
              <a:off x="0" y="6035222"/>
              <a:ext cx="1727200" cy="94645"/>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6" name="Rectángulo 5"/>
            <p:cNvSpPr/>
            <p:nvPr/>
          </p:nvSpPr>
          <p:spPr>
            <a:xfrm>
              <a:off x="1727200" y="6035222"/>
              <a:ext cx="1727200" cy="94645"/>
            </a:xfrm>
            <a:prstGeom prst="rect">
              <a:avLst/>
            </a:prstGeom>
            <a:solidFill>
              <a:srgbClr val="44454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7" name="Rectángulo 6"/>
            <p:cNvSpPr/>
            <p:nvPr/>
          </p:nvSpPr>
          <p:spPr>
            <a:xfrm>
              <a:off x="3454400" y="6035222"/>
              <a:ext cx="1727200" cy="94645"/>
            </a:xfrm>
            <a:prstGeom prst="rect">
              <a:avLst/>
            </a:prstGeom>
            <a:solidFill>
              <a:srgbClr val="9BA47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8" name="Rectángulo 7"/>
            <p:cNvSpPr/>
            <p:nvPr/>
          </p:nvSpPr>
          <p:spPr>
            <a:xfrm>
              <a:off x="5181600" y="6035222"/>
              <a:ext cx="1727200" cy="94645"/>
            </a:xfrm>
            <a:prstGeom prst="rect">
              <a:avLst/>
            </a:prstGeom>
            <a:solidFill>
              <a:srgbClr val="5B764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grpSp>
      <p:graphicFrame>
        <p:nvGraphicFramePr>
          <p:cNvPr id="13" name="Gráfico 12"/>
          <p:cNvGraphicFramePr>
            <a:graphicFrameLocks/>
          </p:cNvGraphicFramePr>
          <p:nvPr>
            <p:extLst>
              <p:ext uri="{D42A27DB-BD31-4B8C-83A1-F6EECF244321}">
                <p14:modId xmlns:p14="http://schemas.microsoft.com/office/powerpoint/2010/main" val="194102011"/>
              </p:ext>
            </p:extLst>
          </p:nvPr>
        </p:nvGraphicFramePr>
        <p:xfrm>
          <a:off x="590550" y="1919333"/>
          <a:ext cx="11010900" cy="4681900"/>
        </p:xfrm>
        <a:graphic>
          <a:graphicData uri="http://schemas.openxmlformats.org/drawingml/2006/chart">
            <c:chart xmlns:c="http://schemas.openxmlformats.org/drawingml/2006/chart" xmlns:r="http://schemas.openxmlformats.org/officeDocument/2006/relationships" r:id="rId3"/>
          </a:graphicData>
        </a:graphic>
      </p:graphicFrame>
      <p:sp>
        <p:nvSpPr>
          <p:cNvPr id="14" name="CuadroTexto 13"/>
          <p:cNvSpPr txBox="1"/>
          <p:nvPr/>
        </p:nvSpPr>
        <p:spPr>
          <a:xfrm>
            <a:off x="5436362" y="6601233"/>
            <a:ext cx="6139688" cy="230832"/>
          </a:xfrm>
          <a:prstGeom prst="rect">
            <a:avLst/>
          </a:prstGeom>
          <a:noFill/>
        </p:spPr>
        <p:txBody>
          <a:bodyPr wrap="square" rtlCol="0">
            <a:spAutoFit/>
          </a:bodyPr>
          <a:lstStyle/>
          <a:p>
            <a:pPr defTabSz="447675"/>
            <a:r>
              <a:rPr lang="es-CL" sz="900" dirty="0">
                <a:latin typeface="+mj-lt"/>
              </a:rPr>
              <a:t>Fuente</a:t>
            </a:r>
            <a:r>
              <a:rPr lang="es-CL" sz="900" dirty="0" smtClean="0">
                <a:latin typeface="+mj-lt"/>
              </a:rPr>
              <a:t>:</a:t>
            </a:r>
            <a:r>
              <a:rPr lang="es-CL" sz="900" dirty="0">
                <a:latin typeface="+mj-lt"/>
              </a:rPr>
              <a:t> </a:t>
            </a:r>
            <a:r>
              <a:rPr lang="es-CL" sz="900" dirty="0" smtClean="0">
                <a:latin typeface="+mj-lt"/>
              </a:rPr>
              <a:t>	Elaboración propia con datos </a:t>
            </a:r>
            <a:r>
              <a:rPr lang="es-CL" sz="900" dirty="0" err="1" smtClean="0">
                <a:latin typeface="+mj-lt"/>
              </a:rPr>
              <a:t>CONICYT</a:t>
            </a:r>
            <a:r>
              <a:rPr lang="es-CL" sz="900" dirty="0">
                <a:latin typeface="+mj-lt"/>
              </a:rPr>
              <a:t> </a:t>
            </a:r>
            <a:r>
              <a:rPr lang="es-CL" sz="900" dirty="0" smtClean="0">
                <a:latin typeface="+mj-lt"/>
              </a:rPr>
              <a:t>(</a:t>
            </a:r>
            <a:r>
              <a:rPr lang="es-CL" sz="900" dirty="0" smtClean="0">
                <a:latin typeface="+mj-lt"/>
                <a:hlinkClick r:id="rId4"/>
              </a:rPr>
              <a:t>http</a:t>
            </a:r>
            <a:r>
              <a:rPr lang="es-CL" sz="900" dirty="0">
                <a:latin typeface="+mj-lt"/>
                <a:hlinkClick r:id="rId4"/>
              </a:rPr>
              <a:t>://</a:t>
            </a:r>
            <a:r>
              <a:rPr lang="es-CL" sz="900" dirty="0" err="1">
                <a:latin typeface="+mj-lt"/>
                <a:hlinkClick r:id="rId4"/>
              </a:rPr>
              <a:t>informacioncientifica.cl</a:t>
            </a:r>
            <a:r>
              <a:rPr lang="es-CL" sz="900" dirty="0">
                <a:latin typeface="+mj-lt"/>
                <a:hlinkClick r:id="rId4"/>
              </a:rPr>
              <a:t>/aporte-fiscal-directo-para-universidades-</a:t>
            </a:r>
            <a:r>
              <a:rPr lang="es-CL" sz="900" dirty="0" err="1">
                <a:latin typeface="+mj-lt"/>
                <a:hlinkClick r:id="rId4"/>
              </a:rPr>
              <a:t>cruch</a:t>
            </a:r>
            <a:r>
              <a:rPr lang="es-CL" sz="900" dirty="0" smtClean="0">
                <a:latin typeface="+mj-lt"/>
                <a:hlinkClick r:id="rId4"/>
              </a:rPr>
              <a:t>/</a:t>
            </a:r>
            <a:r>
              <a:rPr lang="es-CL" sz="900" dirty="0" smtClean="0">
                <a:latin typeface="+mj-lt"/>
              </a:rPr>
              <a:t> )</a:t>
            </a:r>
          </a:p>
        </p:txBody>
      </p:sp>
    </p:spTree>
    <p:extLst>
      <p:ext uri="{BB962C8B-B14F-4D97-AF65-F5344CB8AC3E}">
        <p14:creationId xmlns:p14="http://schemas.microsoft.com/office/powerpoint/2010/main" val="35328903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1946" y="329334"/>
            <a:ext cx="10515600" cy="1325563"/>
          </a:xfrm>
        </p:spPr>
        <p:txBody>
          <a:bodyPr>
            <a:normAutofit/>
          </a:bodyPr>
          <a:lstStyle/>
          <a:p>
            <a:r>
              <a:rPr lang="es-CL" sz="2900" b="1" dirty="0">
                <a:solidFill>
                  <a:srgbClr val="6EBD68"/>
                </a:solidFill>
              </a:rPr>
              <a:t>Otro ejemplo de </a:t>
            </a:r>
            <a:r>
              <a:rPr lang="es-CL" sz="2900" b="1" dirty="0" smtClean="0">
                <a:solidFill>
                  <a:srgbClr val="6EBD68"/>
                </a:solidFill>
              </a:rPr>
              <a:t>la tendencia a la diversificación: </a:t>
            </a:r>
            <a:r>
              <a:rPr lang="es-CL" sz="2900" b="1" dirty="0">
                <a:solidFill>
                  <a:srgbClr val="6EBD68"/>
                </a:solidFill>
              </a:rPr>
              <a:t>Proyectos de Fondos de Iniciación </a:t>
            </a:r>
            <a:r>
              <a:rPr lang="es-CL" sz="2800" b="1" dirty="0" smtClean="0">
                <a:solidFill>
                  <a:srgbClr val="6EBD68"/>
                </a:solidFill>
              </a:rPr>
              <a:t>(número de proyectos e instituciones)</a:t>
            </a:r>
            <a:endParaRPr lang="es-CL" sz="2800" b="1" dirty="0">
              <a:solidFill>
                <a:srgbClr val="6EBD68"/>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593395323"/>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p:cNvSpPr txBox="1"/>
          <p:nvPr/>
        </p:nvSpPr>
        <p:spPr>
          <a:xfrm>
            <a:off x="7386175" y="6347691"/>
            <a:ext cx="3967625" cy="307777"/>
          </a:xfrm>
          <a:prstGeom prst="rect">
            <a:avLst/>
          </a:prstGeom>
          <a:noFill/>
        </p:spPr>
        <p:txBody>
          <a:bodyPr wrap="none" rtlCol="0">
            <a:spAutoFit/>
          </a:bodyPr>
          <a:lstStyle/>
          <a:p>
            <a:r>
              <a:rPr lang="es-CL" sz="1400" dirty="0" smtClean="0"/>
              <a:t>Fuente: Elaborado en base a datos de </a:t>
            </a:r>
            <a:r>
              <a:rPr lang="es-CL" sz="1400" dirty="0" err="1" smtClean="0"/>
              <a:t>Conicyt</a:t>
            </a:r>
            <a:r>
              <a:rPr lang="es-CL" sz="1400" dirty="0" smtClean="0"/>
              <a:t> (web)</a:t>
            </a:r>
            <a:endParaRPr lang="es-CL" sz="1400" dirty="0"/>
          </a:p>
        </p:txBody>
      </p:sp>
    </p:spTree>
    <p:extLst>
      <p:ext uri="{BB962C8B-B14F-4D97-AF65-F5344CB8AC3E}">
        <p14:creationId xmlns:p14="http://schemas.microsoft.com/office/powerpoint/2010/main" val="42677452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231855"/>
          </a:xfrm>
        </p:spPr>
        <p:txBody>
          <a:bodyPr>
            <a:normAutofit/>
          </a:bodyPr>
          <a:lstStyle/>
          <a:p>
            <a:r>
              <a:rPr lang="es-CL" sz="3600" b="1" dirty="0" smtClean="0">
                <a:solidFill>
                  <a:srgbClr val="6EBD68"/>
                </a:solidFill>
              </a:rPr>
              <a:t>Mayor preocupación por la </a:t>
            </a:r>
            <a:r>
              <a:rPr lang="es-CL" sz="3600" b="1" dirty="0" smtClean="0">
                <a:solidFill>
                  <a:srgbClr val="6EBD68"/>
                </a:solidFill>
              </a:rPr>
              <a:t>Investigación </a:t>
            </a:r>
            <a:r>
              <a:rPr lang="es-CL" sz="3600" b="1" dirty="0" smtClean="0">
                <a:solidFill>
                  <a:srgbClr val="6EBD68"/>
                </a:solidFill>
              </a:rPr>
              <a:t>en las </a:t>
            </a:r>
            <a:r>
              <a:rPr lang="es-CL" sz="3600" b="1" dirty="0" smtClean="0">
                <a:solidFill>
                  <a:srgbClr val="6EBD68"/>
                </a:solidFill>
              </a:rPr>
              <a:t>universidades</a:t>
            </a:r>
            <a:endParaRPr lang="es-CL" sz="3600" b="1" dirty="0">
              <a:solidFill>
                <a:srgbClr val="6EBD68"/>
              </a:solidFill>
            </a:endParaRPr>
          </a:p>
        </p:txBody>
      </p:sp>
      <p:sp>
        <p:nvSpPr>
          <p:cNvPr id="3" name="Marcador de contenido 2"/>
          <p:cNvSpPr>
            <a:spLocks noGrp="1"/>
          </p:cNvSpPr>
          <p:nvPr>
            <p:ph idx="1"/>
          </p:nvPr>
        </p:nvSpPr>
        <p:spPr>
          <a:xfrm>
            <a:off x="838199" y="2147454"/>
            <a:ext cx="10813473" cy="4350327"/>
          </a:xfrm>
        </p:spPr>
        <p:txBody>
          <a:bodyPr>
            <a:normAutofit/>
          </a:bodyPr>
          <a:lstStyle/>
          <a:p>
            <a:pPr marL="0" indent="0" algn="just">
              <a:buNone/>
            </a:pPr>
            <a:r>
              <a:rPr lang="es-CL" dirty="0" smtClean="0"/>
              <a:t>Se aprecia una mayor preocupación por desarrollar la </a:t>
            </a:r>
            <a:r>
              <a:rPr lang="es-CL" dirty="0" smtClean="0"/>
              <a:t>Investigación </a:t>
            </a:r>
            <a:r>
              <a:rPr lang="es-CL" dirty="0" smtClean="0"/>
              <a:t>en la mayor parte de las universidades </a:t>
            </a:r>
            <a:r>
              <a:rPr lang="es-CL" dirty="0"/>
              <a:t>chilenas. </a:t>
            </a:r>
            <a:r>
              <a:rPr lang="es-CL" dirty="0" smtClean="0"/>
              <a:t>A pesar de ello, su posicionamiento está relativamente estancado en términos </a:t>
            </a:r>
            <a:r>
              <a:rPr lang="es-CL" dirty="0"/>
              <a:t>de los rankings internacionales (y de aquellos rankings que privilegian la investigación</a:t>
            </a:r>
            <a:r>
              <a:rPr lang="es-CL" dirty="0" smtClean="0"/>
              <a:t>).</a:t>
            </a:r>
            <a:endParaRPr lang="es-CL" dirty="0" smtClean="0"/>
          </a:p>
          <a:p>
            <a:pPr marL="0" indent="0" algn="just">
              <a:buNone/>
            </a:pPr>
            <a:r>
              <a:rPr lang="es-CL" dirty="0" smtClean="0"/>
              <a:t>Ho: impulso del prestigio, acreditación, graduados y </a:t>
            </a:r>
            <a:r>
              <a:rPr lang="es-CL" dirty="0" err="1" smtClean="0"/>
              <a:t>Pd.D</a:t>
            </a:r>
            <a:r>
              <a:rPr lang="es-CL" dirty="0" smtClean="0"/>
              <a:t>., e internacionalización.</a:t>
            </a:r>
            <a:endParaRPr lang="es-CL" dirty="0"/>
          </a:p>
          <a:p>
            <a:pPr marL="0" indent="0" algn="just">
              <a:buNone/>
            </a:pPr>
            <a:r>
              <a:rPr lang="es-CL" dirty="0" smtClean="0"/>
              <a:t>- La acreditación (certificación)  institucional es una </a:t>
            </a:r>
            <a:r>
              <a:rPr lang="es-CL" dirty="0"/>
              <a:t>de las fuentes que ha </a:t>
            </a:r>
            <a:r>
              <a:rPr lang="es-CL" dirty="0" smtClean="0"/>
              <a:t>promovido una mayor </a:t>
            </a:r>
            <a:r>
              <a:rPr lang="es-CL" dirty="0"/>
              <a:t>preocupación de las </a:t>
            </a:r>
            <a:r>
              <a:rPr lang="es-CL" dirty="0" smtClean="0"/>
              <a:t>universidades </a:t>
            </a:r>
            <a:r>
              <a:rPr lang="es-CL" dirty="0"/>
              <a:t>por la investigación.</a:t>
            </a:r>
          </a:p>
          <a:p>
            <a:pPr marL="0" indent="0" algn="just">
              <a:buNone/>
            </a:pPr>
            <a:endParaRPr lang="es-CL" dirty="0"/>
          </a:p>
          <a:p>
            <a:pPr marL="0" indent="0" algn="just">
              <a:buNone/>
            </a:pPr>
            <a:endParaRPr lang="es-CL" dirty="0"/>
          </a:p>
        </p:txBody>
      </p:sp>
      <p:grpSp>
        <p:nvGrpSpPr>
          <p:cNvPr id="4" name="Grupo 3"/>
          <p:cNvGrpSpPr/>
          <p:nvPr/>
        </p:nvGrpSpPr>
        <p:grpSpPr>
          <a:xfrm>
            <a:off x="838200" y="1710834"/>
            <a:ext cx="6908800" cy="94645"/>
            <a:chOff x="0" y="6035222"/>
            <a:chExt cx="6908800" cy="94645"/>
          </a:xfrm>
        </p:grpSpPr>
        <p:sp>
          <p:nvSpPr>
            <p:cNvPr id="5" name="Rectángulo 4"/>
            <p:cNvSpPr/>
            <p:nvPr/>
          </p:nvSpPr>
          <p:spPr>
            <a:xfrm>
              <a:off x="0" y="6035222"/>
              <a:ext cx="1727200" cy="94645"/>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6" name="Rectángulo 5"/>
            <p:cNvSpPr/>
            <p:nvPr/>
          </p:nvSpPr>
          <p:spPr>
            <a:xfrm>
              <a:off x="1727200" y="6035222"/>
              <a:ext cx="1727200" cy="94645"/>
            </a:xfrm>
            <a:prstGeom prst="rect">
              <a:avLst/>
            </a:prstGeom>
            <a:solidFill>
              <a:srgbClr val="44454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7" name="Rectángulo 6"/>
            <p:cNvSpPr/>
            <p:nvPr/>
          </p:nvSpPr>
          <p:spPr>
            <a:xfrm>
              <a:off x="3454400" y="6035222"/>
              <a:ext cx="1727200" cy="94645"/>
            </a:xfrm>
            <a:prstGeom prst="rect">
              <a:avLst/>
            </a:prstGeom>
            <a:solidFill>
              <a:srgbClr val="9BA47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8" name="Rectángulo 7"/>
            <p:cNvSpPr/>
            <p:nvPr/>
          </p:nvSpPr>
          <p:spPr>
            <a:xfrm>
              <a:off x="5181600" y="6035222"/>
              <a:ext cx="1727200" cy="94645"/>
            </a:xfrm>
            <a:prstGeom prst="rect">
              <a:avLst/>
            </a:prstGeom>
            <a:solidFill>
              <a:srgbClr val="5B764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grpSp>
    </p:spTree>
    <p:extLst>
      <p:ext uri="{BB962C8B-B14F-4D97-AF65-F5344CB8AC3E}">
        <p14:creationId xmlns:p14="http://schemas.microsoft.com/office/powerpoint/2010/main" val="42803447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231855"/>
          </a:xfrm>
        </p:spPr>
        <p:txBody>
          <a:bodyPr>
            <a:normAutofit/>
          </a:bodyPr>
          <a:lstStyle/>
          <a:p>
            <a:r>
              <a:rPr lang="es-ES" sz="3600" b="1" dirty="0" smtClean="0">
                <a:solidFill>
                  <a:srgbClr val="6EBD68"/>
                </a:solidFill>
              </a:rPr>
              <a:t>El </a:t>
            </a:r>
            <a:r>
              <a:rPr lang="es-ES" sz="3600" b="1" dirty="0">
                <a:solidFill>
                  <a:srgbClr val="6EBD68"/>
                </a:solidFill>
              </a:rPr>
              <a:t>número de universidades acreditadas en </a:t>
            </a:r>
            <a:r>
              <a:rPr lang="es-ES" sz="3600" b="1" dirty="0">
                <a:solidFill>
                  <a:srgbClr val="6EBD68"/>
                </a:solidFill>
              </a:rPr>
              <a:t>I</a:t>
            </a:r>
            <a:r>
              <a:rPr lang="es-ES" sz="3600" b="1" dirty="0" smtClean="0">
                <a:solidFill>
                  <a:srgbClr val="6EBD68"/>
                </a:solidFill>
              </a:rPr>
              <a:t>nvestigación </a:t>
            </a:r>
            <a:r>
              <a:rPr lang="es-ES" sz="3600" b="1" dirty="0" smtClean="0">
                <a:solidFill>
                  <a:srgbClr val="6EBD68"/>
                </a:solidFill>
              </a:rPr>
              <a:t>se ha incrementado </a:t>
            </a:r>
            <a:r>
              <a:rPr lang="es-ES" sz="3600" b="1" dirty="0">
                <a:solidFill>
                  <a:srgbClr val="6EBD68"/>
                </a:solidFill>
              </a:rPr>
              <a:t>en los últimos años</a:t>
            </a:r>
          </a:p>
        </p:txBody>
      </p:sp>
      <p:grpSp>
        <p:nvGrpSpPr>
          <p:cNvPr id="4" name="Grupo 3"/>
          <p:cNvGrpSpPr/>
          <p:nvPr/>
        </p:nvGrpSpPr>
        <p:grpSpPr>
          <a:xfrm>
            <a:off x="838200" y="1710834"/>
            <a:ext cx="6908800" cy="94645"/>
            <a:chOff x="0" y="6035222"/>
            <a:chExt cx="6908800" cy="94645"/>
          </a:xfrm>
        </p:grpSpPr>
        <p:sp>
          <p:nvSpPr>
            <p:cNvPr id="5" name="Rectángulo 4"/>
            <p:cNvSpPr/>
            <p:nvPr/>
          </p:nvSpPr>
          <p:spPr>
            <a:xfrm>
              <a:off x="0" y="6035222"/>
              <a:ext cx="1727200" cy="94645"/>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6" name="Rectángulo 5"/>
            <p:cNvSpPr/>
            <p:nvPr/>
          </p:nvSpPr>
          <p:spPr>
            <a:xfrm>
              <a:off x="1727200" y="6035222"/>
              <a:ext cx="1727200" cy="94645"/>
            </a:xfrm>
            <a:prstGeom prst="rect">
              <a:avLst/>
            </a:prstGeom>
            <a:solidFill>
              <a:srgbClr val="44454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7" name="Rectángulo 6"/>
            <p:cNvSpPr/>
            <p:nvPr/>
          </p:nvSpPr>
          <p:spPr>
            <a:xfrm>
              <a:off x="3454400" y="6035222"/>
              <a:ext cx="1727200" cy="94645"/>
            </a:xfrm>
            <a:prstGeom prst="rect">
              <a:avLst/>
            </a:prstGeom>
            <a:solidFill>
              <a:srgbClr val="9BA47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8" name="Rectángulo 7"/>
            <p:cNvSpPr/>
            <p:nvPr/>
          </p:nvSpPr>
          <p:spPr>
            <a:xfrm>
              <a:off x="5181600" y="6035222"/>
              <a:ext cx="1727200" cy="94645"/>
            </a:xfrm>
            <a:prstGeom prst="rect">
              <a:avLst/>
            </a:prstGeom>
            <a:solidFill>
              <a:srgbClr val="5B764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grpSp>
      <p:graphicFrame>
        <p:nvGraphicFramePr>
          <p:cNvPr id="9" name="Tabla 8">
            <a:extLst>
              <a:ext uri="{FF2B5EF4-FFF2-40B4-BE49-F238E27FC236}">
                <a16:creationId xmlns:a16="http://schemas.microsoft.com/office/drawing/2014/main" id="{401E8CB4-4E32-D143-9BED-24E6BB034CA7}"/>
              </a:ext>
            </a:extLst>
          </p:cNvPr>
          <p:cNvGraphicFramePr>
            <a:graphicFrameLocks noGrp="1"/>
          </p:cNvGraphicFramePr>
          <p:nvPr>
            <p:extLst>
              <p:ext uri="{D42A27DB-BD31-4B8C-83A1-F6EECF244321}">
                <p14:modId xmlns:p14="http://schemas.microsoft.com/office/powerpoint/2010/main" val="199613002"/>
              </p:ext>
            </p:extLst>
          </p:nvPr>
        </p:nvGraphicFramePr>
        <p:xfrm>
          <a:off x="1164391" y="2659740"/>
          <a:ext cx="9184953" cy="2618841"/>
        </p:xfrm>
        <a:graphic>
          <a:graphicData uri="http://schemas.openxmlformats.org/drawingml/2006/table">
            <a:tbl>
              <a:tblPr firstRow="1" firstCol="1" bandRow="1">
                <a:tableStyleId>{2D5ABB26-0587-4C30-8999-92F81FD0307C}</a:tableStyleId>
              </a:tblPr>
              <a:tblGrid>
                <a:gridCol w="5574321">
                  <a:extLst>
                    <a:ext uri="{9D8B030D-6E8A-4147-A177-3AD203B41FA5}">
                      <a16:colId xmlns:a16="http://schemas.microsoft.com/office/drawing/2014/main" val="501021107"/>
                    </a:ext>
                  </a:extLst>
                </a:gridCol>
                <a:gridCol w="1939507">
                  <a:extLst>
                    <a:ext uri="{9D8B030D-6E8A-4147-A177-3AD203B41FA5}">
                      <a16:colId xmlns:a16="http://schemas.microsoft.com/office/drawing/2014/main" val="1516406086"/>
                    </a:ext>
                  </a:extLst>
                </a:gridCol>
                <a:gridCol w="1671125">
                  <a:extLst>
                    <a:ext uri="{9D8B030D-6E8A-4147-A177-3AD203B41FA5}">
                      <a16:colId xmlns:a16="http://schemas.microsoft.com/office/drawing/2014/main" val="2276959680"/>
                    </a:ext>
                  </a:extLst>
                </a:gridCol>
              </a:tblGrid>
              <a:tr h="523768">
                <a:tc>
                  <a:txBody>
                    <a:bodyPr/>
                    <a:lstStyle/>
                    <a:p>
                      <a:pPr algn="ctr">
                        <a:spcAft>
                          <a:spcPts val="0"/>
                        </a:spcAft>
                      </a:pPr>
                      <a:r>
                        <a:rPr lang="es-ES" sz="2400" dirty="0">
                          <a:solidFill>
                            <a:schemeClr val="bg1">
                              <a:lumMod val="50000"/>
                            </a:schemeClr>
                          </a:solidFill>
                          <a:effectLst/>
                        </a:rPr>
                        <a:t>Año</a:t>
                      </a:r>
                      <a:endParaRPr lang="es-CL" sz="2400" dirty="0">
                        <a:solidFill>
                          <a:schemeClr val="bg1">
                            <a:lumMod val="50000"/>
                          </a:schemeClr>
                        </a:solidFill>
                        <a:effectLst/>
                        <a:latin typeface="Courier" pitchFamily="2"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spcAft>
                          <a:spcPts val="0"/>
                        </a:spcAft>
                      </a:pPr>
                      <a:r>
                        <a:rPr lang="es-ES" sz="2400" dirty="0">
                          <a:solidFill>
                            <a:schemeClr val="bg1">
                              <a:lumMod val="50000"/>
                            </a:schemeClr>
                          </a:solidFill>
                          <a:effectLst/>
                        </a:rPr>
                        <a:t>2010</a:t>
                      </a:r>
                      <a:endParaRPr lang="es-CL" sz="2400" dirty="0">
                        <a:solidFill>
                          <a:schemeClr val="bg1">
                            <a:lumMod val="50000"/>
                          </a:schemeClr>
                        </a:solidFill>
                        <a:effectLst/>
                        <a:latin typeface="Courier" pitchFamily="2"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spcAft>
                          <a:spcPts val="0"/>
                        </a:spcAft>
                      </a:pPr>
                      <a:r>
                        <a:rPr lang="es-ES" sz="2400" dirty="0" smtClean="0">
                          <a:solidFill>
                            <a:schemeClr val="bg1">
                              <a:lumMod val="50000"/>
                            </a:schemeClr>
                          </a:solidFill>
                          <a:effectLst/>
                        </a:rPr>
                        <a:t>2017</a:t>
                      </a:r>
                      <a:endParaRPr lang="es-CL" sz="2400" dirty="0">
                        <a:solidFill>
                          <a:schemeClr val="bg1">
                            <a:lumMod val="50000"/>
                          </a:schemeClr>
                        </a:solidFill>
                        <a:effectLst/>
                        <a:latin typeface="Courier" pitchFamily="2"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237306040"/>
                  </a:ext>
                </a:extLst>
              </a:tr>
              <a:tr h="1047537">
                <a:tc>
                  <a:txBody>
                    <a:bodyPr/>
                    <a:lstStyle/>
                    <a:p>
                      <a:pPr algn="ctr">
                        <a:spcAft>
                          <a:spcPts val="0"/>
                        </a:spcAft>
                      </a:pPr>
                      <a:r>
                        <a:rPr lang="es-ES" sz="2400" dirty="0">
                          <a:solidFill>
                            <a:schemeClr val="bg1">
                              <a:lumMod val="50000"/>
                            </a:schemeClr>
                          </a:solidFill>
                          <a:effectLst/>
                        </a:rPr>
                        <a:t>Nro. de universidades </a:t>
                      </a:r>
                    </a:p>
                    <a:p>
                      <a:pPr algn="ctr">
                        <a:spcAft>
                          <a:spcPts val="0"/>
                        </a:spcAft>
                      </a:pPr>
                      <a:r>
                        <a:rPr lang="es-ES" sz="2400" dirty="0">
                          <a:solidFill>
                            <a:schemeClr val="bg1">
                              <a:lumMod val="50000"/>
                            </a:schemeClr>
                          </a:solidFill>
                          <a:effectLst/>
                        </a:rPr>
                        <a:t>acreditadas en Investigación</a:t>
                      </a:r>
                      <a:endParaRPr lang="es-CL" sz="2400" dirty="0">
                        <a:solidFill>
                          <a:schemeClr val="bg1">
                            <a:lumMod val="50000"/>
                          </a:schemeClr>
                        </a:solidFill>
                        <a:effectLst/>
                        <a:latin typeface="Courier" pitchFamily="2"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2400" b="1" dirty="0" smtClean="0">
                          <a:solidFill>
                            <a:schemeClr val="bg1">
                              <a:lumMod val="50000"/>
                            </a:schemeClr>
                          </a:solidFill>
                          <a:effectLst/>
                        </a:rPr>
                        <a:t>15</a:t>
                      </a:r>
                      <a:endParaRPr lang="es-CL" sz="2400" b="1" dirty="0">
                        <a:solidFill>
                          <a:schemeClr val="bg1">
                            <a:lumMod val="50000"/>
                          </a:schemeClr>
                        </a:solidFill>
                        <a:effectLst/>
                        <a:latin typeface="Courier" pitchFamily="2"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2400" b="1" dirty="0" smtClean="0">
                          <a:solidFill>
                            <a:schemeClr val="bg1">
                              <a:lumMod val="50000"/>
                            </a:schemeClr>
                          </a:solidFill>
                          <a:effectLst/>
                        </a:rPr>
                        <a:t>25</a:t>
                      </a:r>
                      <a:endParaRPr lang="es-CL" sz="2400" b="1" dirty="0">
                        <a:solidFill>
                          <a:schemeClr val="bg1">
                            <a:lumMod val="50000"/>
                          </a:schemeClr>
                        </a:solidFill>
                        <a:effectLst/>
                        <a:latin typeface="Courier" pitchFamily="2"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9208643"/>
                  </a:ext>
                </a:extLst>
              </a:tr>
              <a:tr h="523768">
                <a:tc>
                  <a:txBody>
                    <a:bodyPr/>
                    <a:lstStyle/>
                    <a:p>
                      <a:pPr algn="ctr">
                        <a:spcAft>
                          <a:spcPts val="0"/>
                        </a:spcAft>
                      </a:pPr>
                      <a:r>
                        <a:rPr lang="es-ES" sz="2400" dirty="0">
                          <a:solidFill>
                            <a:schemeClr val="bg1">
                              <a:lumMod val="50000"/>
                            </a:schemeClr>
                          </a:solidFill>
                          <a:effectLst/>
                        </a:rPr>
                        <a:t>Porcentaje del total </a:t>
                      </a:r>
                      <a:r>
                        <a:rPr lang="es-ES" sz="2400" dirty="0" smtClean="0">
                          <a:solidFill>
                            <a:schemeClr val="bg1">
                              <a:lumMod val="50000"/>
                            </a:schemeClr>
                          </a:solidFill>
                          <a:effectLst/>
                        </a:rPr>
                        <a:t>(58)</a:t>
                      </a:r>
                      <a:endParaRPr lang="es-CL" sz="2400" dirty="0">
                        <a:solidFill>
                          <a:schemeClr val="bg1">
                            <a:lumMod val="50000"/>
                          </a:schemeClr>
                        </a:solidFill>
                        <a:effectLst/>
                        <a:latin typeface="Courier" pitchFamily="2"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2400" b="1" dirty="0">
                          <a:solidFill>
                            <a:schemeClr val="bg1">
                              <a:lumMod val="50000"/>
                            </a:schemeClr>
                          </a:solidFill>
                          <a:effectLst/>
                        </a:rPr>
                        <a:t>26%</a:t>
                      </a:r>
                      <a:endParaRPr lang="es-CL" sz="2400" b="1" dirty="0">
                        <a:solidFill>
                          <a:schemeClr val="bg1">
                            <a:lumMod val="50000"/>
                          </a:schemeClr>
                        </a:solidFill>
                        <a:effectLst/>
                        <a:latin typeface="Courier" pitchFamily="2"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S" sz="2400" b="1" dirty="0">
                          <a:solidFill>
                            <a:schemeClr val="bg1">
                              <a:lumMod val="50000"/>
                            </a:schemeClr>
                          </a:solidFill>
                          <a:effectLst/>
                        </a:rPr>
                        <a:t>43%</a:t>
                      </a:r>
                      <a:endParaRPr lang="es-CL" sz="2400" b="1" dirty="0">
                        <a:solidFill>
                          <a:schemeClr val="bg1">
                            <a:lumMod val="50000"/>
                          </a:schemeClr>
                        </a:solidFill>
                        <a:effectLst/>
                        <a:latin typeface="Courier" pitchFamily="2"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6146121"/>
                  </a:ext>
                </a:extLst>
              </a:tr>
              <a:tr h="523768">
                <a:tc>
                  <a:txBody>
                    <a:bodyPr/>
                    <a:lstStyle/>
                    <a:p>
                      <a:pPr algn="ctr">
                        <a:spcAft>
                          <a:spcPts val="0"/>
                        </a:spcAft>
                      </a:pPr>
                      <a:r>
                        <a:rPr lang="es-ES" sz="2400" dirty="0">
                          <a:solidFill>
                            <a:schemeClr val="bg1">
                              <a:lumMod val="50000"/>
                            </a:schemeClr>
                          </a:solidFill>
                          <a:effectLst/>
                        </a:rPr>
                        <a:t>Nro. de publicaciones </a:t>
                      </a:r>
                      <a:r>
                        <a:rPr lang="es-ES" sz="2400" dirty="0" smtClean="0">
                          <a:solidFill>
                            <a:schemeClr val="bg1">
                              <a:lumMod val="50000"/>
                            </a:schemeClr>
                          </a:solidFill>
                          <a:effectLst/>
                        </a:rPr>
                        <a:t>indexadas (</a:t>
                      </a:r>
                      <a:r>
                        <a:rPr lang="es-ES" sz="2400" dirty="0" err="1" smtClean="0">
                          <a:solidFill>
                            <a:schemeClr val="bg1">
                              <a:lumMod val="50000"/>
                            </a:schemeClr>
                          </a:solidFill>
                          <a:effectLst/>
                        </a:rPr>
                        <a:t>WoS</a:t>
                      </a:r>
                      <a:r>
                        <a:rPr lang="es-ES" sz="2400" dirty="0" smtClean="0">
                          <a:solidFill>
                            <a:schemeClr val="bg1">
                              <a:lumMod val="50000"/>
                            </a:schemeClr>
                          </a:solidFill>
                          <a:effectLst/>
                        </a:rPr>
                        <a:t>)</a:t>
                      </a:r>
                      <a:endParaRPr lang="es-CL" sz="2400" dirty="0">
                        <a:solidFill>
                          <a:schemeClr val="bg1">
                            <a:lumMod val="50000"/>
                          </a:schemeClr>
                        </a:solidFill>
                        <a:effectLst/>
                        <a:latin typeface="Courier" pitchFamily="2"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s-ES" sz="2400" b="1" kern="1200" dirty="0" smtClean="0">
                          <a:solidFill>
                            <a:schemeClr val="bg1">
                              <a:lumMod val="50000"/>
                            </a:schemeClr>
                          </a:solidFill>
                          <a:effectLst/>
                          <a:latin typeface="+mn-lt"/>
                          <a:ea typeface="+mn-ea"/>
                          <a:cs typeface="+mn-cs"/>
                        </a:rPr>
                        <a:t>4.988</a:t>
                      </a:r>
                      <a:endParaRPr lang="es-CL" sz="2400" b="1" kern="1200" dirty="0">
                        <a:solidFill>
                          <a:schemeClr val="bg1">
                            <a:lumMod val="50000"/>
                          </a:schemeClr>
                        </a:solidFill>
                        <a:effectLst/>
                        <a:latin typeface="+mn-lt"/>
                        <a:ea typeface="+mn-ea"/>
                        <a:cs typeface="+mn-cs"/>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s-ES" sz="2400" b="1" kern="1200" dirty="0" smtClean="0">
                          <a:solidFill>
                            <a:schemeClr val="bg1">
                              <a:lumMod val="50000"/>
                            </a:schemeClr>
                          </a:solidFill>
                          <a:effectLst/>
                          <a:latin typeface="+mn-lt"/>
                          <a:ea typeface="+mn-ea"/>
                          <a:cs typeface="+mn-cs"/>
                        </a:rPr>
                        <a:t>12.369</a:t>
                      </a:r>
                      <a:endParaRPr lang="es-CL" sz="2400" b="1" kern="1200" dirty="0">
                        <a:solidFill>
                          <a:schemeClr val="bg1">
                            <a:lumMod val="50000"/>
                          </a:schemeClr>
                        </a:solidFill>
                        <a:effectLst/>
                        <a:latin typeface="+mn-lt"/>
                        <a:ea typeface="+mn-ea"/>
                        <a:cs typeface="+mn-cs"/>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0382604"/>
                  </a:ext>
                </a:extLst>
              </a:tr>
            </a:tbl>
          </a:graphicData>
        </a:graphic>
      </p:graphicFrame>
      <p:sp>
        <p:nvSpPr>
          <p:cNvPr id="3" name="CuadroTexto 2"/>
          <p:cNvSpPr txBox="1"/>
          <p:nvPr/>
        </p:nvSpPr>
        <p:spPr>
          <a:xfrm>
            <a:off x="838200" y="6137564"/>
            <a:ext cx="5991127" cy="369332"/>
          </a:xfrm>
          <a:prstGeom prst="rect">
            <a:avLst/>
          </a:prstGeom>
          <a:noFill/>
        </p:spPr>
        <p:txBody>
          <a:bodyPr wrap="none" rtlCol="0">
            <a:spAutoFit/>
          </a:bodyPr>
          <a:lstStyle/>
          <a:p>
            <a:r>
              <a:rPr lang="es-CL" dirty="0" smtClean="0"/>
              <a:t>Nota: la acreditación en el área de investigación es voluntaria.</a:t>
            </a:r>
            <a:endParaRPr lang="es-CL" dirty="0"/>
          </a:p>
        </p:txBody>
      </p:sp>
    </p:spTree>
    <p:extLst>
      <p:ext uri="{BB962C8B-B14F-4D97-AF65-F5344CB8AC3E}">
        <p14:creationId xmlns:p14="http://schemas.microsoft.com/office/powerpoint/2010/main" val="3572827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231855"/>
          </a:xfrm>
        </p:spPr>
        <p:txBody>
          <a:bodyPr>
            <a:normAutofit/>
          </a:bodyPr>
          <a:lstStyle/>
          <a:p>
            <a:r>
              <a:rPr lang="es-CL" sz="3600" b="1" dirty="0" smtClean="0">
                <a:solidFill>
                  <a:srgbClr val="6EBD68"/>
                </a:solidFill>
              </a:rPr>
              <a:t>En contexto… </a:t>
            </a:r>
            <a:endParaRPr lang="es-CL" sz="3600" b="1" dirty="0">
              <a:solidFill>
                <a:srgbClr val="6EBD68"/>
              </a:solidFill>
            </a:endParaRPr>
          </a:p>
        </p:txBody>
      </p:sp>
      <p:grpSp>
        <p:nvGrpSpPr>
          <p:cNvPr id="4" name="Grupo 3"/>
          <p:cNvGrpSpPr/>
          <p:nvPr/>
        </p:nvGrpSpPr>
        <p:grpSpPr>
          <a:xfrm>
            <a:off x="838200" y="1710834"/>
            <a:ext cx="6908800" cy="94645"/>
            <a:chOff x="0" y="6035222"/>
            <a:chExt cx="6908800" cy="94645"/>
          </a:xfrm>
        </p:grpSpPr>
        <p:sp>
          <p:nvSpPr>
            <p:cNvPr id="5" name="Rectángulo 4"/>
            <p:cNvSpPr/>
            <p:nvPr/>
          </p:nvSpPr>
          <p:spPr>
            <a:xfrm>
              <a:off x="0" y="6035222"/>
              <a:ext cx="1727200" cy="94645"/>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6" name="Rectángulo 5"/>
            <p:cNvSpPr/>
            <p:nvPr/>
          </p:nvSpPr>
          <p:spPr>
            <a:xfrm>
              <a:off x="1727200" y="6035222"/>
              <a:ext cx="1727200" cy="94645"/>
            </a:xfrm>
            <a:prstGeom prst="rect">
              <a:avLst/>
            </a:prstGeom>
            <a:solidFill>
              <a:srgbClr val="44454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7" name="Rectángulo 6"/>
            <p:cNvSpPr/>
            <p:nvPr/>
          </p:nvSpPr>
          <p:spPr>
            <a:xfrm>
              <a:off x="3454400" y="6035222"/>
              <a:ext cx="1727200" cy="94645"/>
            </a:xfrm>
            <a:prstGeom prst="rect">
              <a:avLst/>
            </a:prstGeom>
            <a:solidFill>
              <a:srgbClr val="9BA47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8" name="Rectángulo 7"/>
            <p:cNvSpPr/>
            <p:nvPr/>
          </p:nvSpPr>
          <p:spPr>
            <a:xfrm>
              <a:off x="5181600" y="6035222"/>
              <a:ext cx="1727200" cy="94645"/>
            </a:xfrm>
            <a:prstGeom prst="rect">
              <a:avLst/>
            </a:prstGeom>
            <a:solidFill>
              <a:srgbClr val="5B764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grpSp>
      <p:graphicFrame>
        <p:nvGraphicFramePr>
          <p:cNvPr id="16" name="Gráfico 15"/>
          <p:cNvGraphicFramePr>
            <a:graphicFrameLocks/>
          </p:cNvGraphicFramePr>
          <p:nvPr>
            <p:extLst>
              <p:ext uri="{D42A27DB-BD31-4B8C-83A1-F6EECF244321}">
                <p14:modId xmlns:p14="http://schemas.microsoft.com/office/powerpoint/2010/main" val="267298045"/>
              </p:ext>
            </p:extLst>
          </p:nvPr>
        </p:nvGraphicFramePr>
        <p:xfrm>
          <a:off x="838200" y="1919333"/>
          <a:ext cx="9855200" cy="4228003"/>
        </p:xfrm>
        <a:graphic>
          <a:graphicData uri="http://schemas.openxmlformats.org/drawingml/2006/chart">
            <c:chart xmlns:c="http://schemas.openxmlformats.org/drawingml/2006/chart" xmlns:r="http://schemas.openxmlformats.org/officeDocument/2006/relationships" r:id="rId3"/>
          </a:graphicData>
        </a:graphic>
      </p:graphicFrame>
      <p:sp>
        <p:nvSpPr>
          <p:cNvPr id="17" name="CuadroTexto 16"/>
          <p:cNvSpPr txBox="1"/>
          <p:nvPr/>
        </p:nvSpPr>
        <p:spPr>
          <a:xfrm>
            <a:off x="4553712" y="6465694"/>
            <a:ext cx="6139688" cy="369332"/>
          </a:xfrm>
          <a:prstGeom prst="rect">
            <a:avLst/>
          </a:prstGeom>
          <a:noFill/>
        </p:spPr>
        <p:txBody>
          <a:bodyPr wrap="square" rtlCol="0">
            <a:spAutoFit/>
          </a:bodyPr>
          <a:lstStyle/>
          <a:p>
            <a:pPr defTabSz="447675"/>
            <a:r>
              <a:rPr lang="es-CL" sz="900" dirty="0">
                <a:latin typeface="+mj-lt"/>
              </a:rPr>
              <a:t>Fuente</a:t>
            </a:r>
            <a:r>
              <a:rPr lang="es-CL" sz="900" dirty="0" smtClean="0">
                <a:latin typeface="+mj-lt"/>
              </a:rPr>
              <a:t>:</a:t>
            </a:r>
            <a:r>
              <a:rPr lang="es-CL" sz="900" dirty="0">
                <a:latin typeface="+mj-lt"/>
              </a:rPr>
              <a:t> </a:t>
            </a:r>
            <a:r>
              <a:rPr lang="es-CL" sz="900" dirty="0" smtClean="0">
                <a:latin typeface="+mj-lt"/>
              </a:rPr>
              <a:t>	Elaboración propia con datos </a:t>
            </a:r>
            <a:r>
              <a:rPr lang="es-CL" sz="900" dirty="0">
                <a:latin typeface="+mj-lt"/>
              </a:rPr>
              <a:t>Banco Mundial (</a:t>
            </a:r>
            <a:r>
              <a:rPr lang="es-CL" sz="900" dirty="0">
                <a:latin typeface="+mj-lt"/>
                <a:hlinkClick r:id="rId4"/>
              </a:rPr>
              <a:t>https://</a:t>
            </a:r>
            <a:r>
              <a:rPr lang="es-CL" sz="900" dirty="0" err="1" smtClean="0">
                <a:latin typeface="+mj-lt"/>
                <a:hlinkClick r:id="rId4"/>
              </a:rPr>
              <a:t>datos.bancomundial.org</a:t>
            </a:r>
            <a:r>
              <a:rPr lang="es-CL" sz="900" dirty="0" smtClean="0">
                <a:latin typeface="+mj-lt"/>
                <a:hlinkClick r:id="rId4"/>
              </a:rPr>
              <a:t>/indicador/</a:t>
            </a:r>
            <a:r>
              <a:rPr lang="es-CL" sz="900" dirty="0" err="1" smtClean="0">
                <a:latin typeface="+mj-lt"/>
                <a:hlinkClick r:id="rId4"/>
              </a:rPr>
              <a:t>GB.XPD.RSDV.GD.ZS</a:t>
            </a:r>
            <a:r>
              <a:rPr lang="es-CL" sz="900" dirty="0" smtClean="0">
                <a:latin typeface="+mj-lt"/>
              </a:rPr>
              <a:t>) y</a:t>
            </a:r>
          </a:p>
          <a:p>
            <a:pPr defTabSz="447675"/>
            <a:r>
              <a:rPr lang="es-CL" sz="900" dirty="0" smtClean="0">
                <a:latin typeface="+mj-lt"/>
              </a:rPr>
              <a:t>	</a:t>
            </a:r>
            <a:r>
              <a:rPr lang="es-CL" sz="900" dirty="0" err="1" smtClean="0">
                <a:latin typeface="+mj-lt"/>
              </a:rPr>
              <a:t>SCImago</a:t>
            </a:r>
            <a:r>
              <a:rPr lang="es-CL" sz="900" dirty="0" smtClean="0">
                <a:latin typeface="+mj-lt"/>
              </a:rPr>
              <a:t> </a:t>
            </a:r>
            <a:r>
              <a:rPr lang="es-CL" sz="900" dirty="0" err="1">
                <a:latin typeface="+mj-lt"/>
              </a:rPr>
              <a:t>Journal</a:t>
            </a:r>
            <a:r>
              <a:rPr lang="es-CL" sz="900" dirty="0">
                <a:latin typeface="+mj-lt"/>
              </a:rPr>
              <a:t> &amp; Country </a:t>
            </a:r>
            <a:r>
              <a:rPr lang="es-CL" sz="900" dirty="0" smtClean="0">
                <a:latin typeface="+mj-lt"/>
              </a:rPr>
              <a:t>Rank  (</a:t>
            </a:r>
            <a:r>
              <a:rPr lang="es-CL" sz="900" dirty="0" smtClean="0">
                <a:latin typeface="+mj-lt"/>
                <a:hlinkClick r:id="rId5"/>
              </a:rPr>
              <a:t>https</a:t>
            </a:r>
            <a:r>
              <a:rPr lang="es-CL" sz="900" dirty="0">
                <a:latin typeface="+mj-lt"/>
                <a:hlinkClick r:id="rId5"/>
              </a:rPr>
              <a:t>://</a:t>
            </a:r>
            <a:r>
              <a:rPr lang="es-CL" sz="900" dirty="0" err="1">
                <a:latin typeface="+mj-lt"/>
                <a:hlinkClick r:id="rId5"/>
              </a:rPr>
              <a:t>www.scimagojr.com</a:t>
            </a:r>
            <a:r>
              <a:rPr lang="es-CL" sz="900" dirty="0">
                <a:latin typeface="+mj-lt"/>
                <a:hlinkClick r:id="rId5"/>
              </a:rPr>
              <a:t>/</a:t>
            </a:r>
            <a:r>
              <a:rPr lang="es-CL" sz="900" dirty="0" err="1">
                <a:latin typeface="+mj-lt"/>
                <a:hlinkClick r:id="rId5"/>
              </a:rPr>
              <a:t>countryrank.php?year</a:t>
            </a:r>
            <a:r>
              <a:rPr lang="es-CL" sz="900" dirty="0">
                <a:latin typeface="+mj-lt"/>
                <a:hlinkClick r:id="rId5"/>
              </a:rPr>
              <a:t>=</a:t>
            </a:r>
            <a:r>
              <a:rPr lang="es-CL" sz="900" dirty="0" err="1">
                <a:latin typeface="+mj-lt"/>
                <a:hlinkClick r:id="rId5"/>
              </a:rPr>
              <a:t>2015&amp;min</a:t>
            </a:r>
            <a:r>
              <a:rPr lang="es-CL" sz="900" dirty="0">
                <a:latin typeface="+mj-lt"/>
                <a:hlinkClick r:id="rId5"/>
              </a:rPr>
              <a:t>=</a:t>
            </a:r>
            <a:r>
              <a:rPr lang="es-CL" sz="900" dirty="0" err="1">
                <a:latin typeface="+mj-lt"/>
                <a:hlinkClick r:id="rId5"/>
              </a:rPr>
              <a:t>0&amp;min_type</a:t>
            </a:r>
            <a:r>
              <a:rPr lang="es-CL" sz="900" dirty="0">
                <a:latin typeface="+mj-lt"/>
                <a:hlinkClick r:id="rId5"/>
              </a:rPr>
              <a:t>=</a:t>
            </a:r>
            <a:r>
              <a:rPr lang="es-CL" sz="900" dirty="0" err="1">
                <a:latin typeface="+mj-lt"/>
                <a:hlinkClick r:id="rId5"/>
              </a:rPr>
              <a:t>itp</a:t>
            </a:r>
            <a:r>
              <a:rPr lang="es-CL" sz="900" dirty="0" smtClean="0">
                <a:latin typeface="+mj-lt"/>
              </a:rPr>
              <a:t>)</a:t>
            </a:r>
          </a:p>
        </p:txBody>
      </p:sp>
      <p:sp>
        <p:nvSpPr>
          <p:cNvPr id="3" name="CuadroTexto 2"/>
          <p:cNvSpPr txBox="1"/>
          <p:nvPr/>
        </p:nvSpPr>
        <p:spPr>
          <a:xfrm>
            <a:off x="1244441" y="6066305"/>
            <a:ext cx="3740513" cy="246221"/>
          </a:xfrm>
          <a:prstGeom prst="rect">
            <a:avLst/>
          </a:prstGeom>
          <a:noFill/>
        </p:spPr>
        <p:txBody>
          <a:bodyPr wrap="square" rtlCol="0">
            <a:spAutoFit/>
          </a:bodyPr>
          <a:lstStyle/>
          <a:p>
            <a:r>
              <a:rPr lang="es-CL" sz="1000" b="1" dirty="0" smtClean="0">
                <a:solidFill>
                  <a:schemeClr val="bg2">
                    <a:lumMod val="50000"/>
                  </a:schemeClr>
                </a:solidFill>
              </a:rPr>
              <a:t>* No incluye EEUU y China, por motivos de presentación</a:t>
            </a:r>
            <a:endParaRPr lang="es-CL" sz="1000" b="1" dirty="0">
              <a:solidFill>
                <a:schemeClr val="bg2">
                  <a:lumMod val="50000"/>
                </a:schemeClr>
              </a:solidFill>
            </a:endParaRPr>
          </a:p>
        </p:txBody>
      </p:sp>
    </p:spTree>
    <p:extLst>
      <p:ext uri="{BB962C8B-B14F-4D97-AF65-F5344CB8AC3E}">
        <p14:creationId xmlns:p14="http://schemas.microsoft.com/office/powerpoint/2010/main" val="32822012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38200" y="1710834"/>
            <a:ext cx="6908800" cy="94645"/>
            <a:chOff x="0" y="6035222"/>
            <a:chExt cx="6908800" cy="94645"/>
          </a:xfrm>
        </p:grpSpPr>
        <p:sp>
          <p:nvSpPr>
            <p:cNvPr id="5" name="Rectángulo 4"/>
            <p:cNvSpPr/>
            <p:nvPr/>
          </p:nvSpPr>
          <p:spPr>
            <a:xfrm>
              <a:off x="0" y="6035222"/>
              <a:ext cx="1727200" cy="94645"/>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6" name="Rectángulo 5"/>
            <p:cNvSpPr/>
            <p:nvPr/>
          </p:nvSpPr>
          <p:spPr>
            <a:xfrm>
              <a:off x="1727200" y="6035222"/>
              <a:ext cx="1727200" cy="94645"/>
            </a:xfrm>
            <a:prstGeom prst="rect">
              <a:avLst/>
            </a:prstGeom>
            <a:solidFill>
              <a:srgbClr val="44454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7" name="Rectángulo 6"/>
            <p:cNvSpPr/>
            <p:nvPr/>
          </p:nvSpPr>
          <p:spPr>
            <a:xfrm>
              <a:off x="3454400" y="6035222"/>
              <a:ext cx="1727200" cy="94645"/>
            </a:xfrm>
            <a:prstGeom prst="rect">
              <a:avLst/>
            </a:prstGeom>
            <a:solidFill>
              <a:srgbClr val="9BA47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8" name="Rectángulo 7"/>
            <p:cNvSpPr/>
            <p:nvPr/>
          </p:nvSpPr>
          <p:spPr>
            <a:xfrm>
              <a:off x="5181600" y="6035222"/>
              <a:ext cx="1727200" cy="94645"/>
            </a:xfrm>
            <a:prstGeom prst="rect">
              <a:avLst/>
            </a:prstGeom>
            <a:solidFill>
              <a:srgbClr val="5B764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grpSp>
      <p:sp>
        <p:nvSpPr>
          <p:cNvPr id="17" name="CuadroTexto 16"/>
          <p:cNvSpPr txBox="1"/>
          <p:nvPr/>
        </p:nvSpPr>
        <p:spPr>
          <a:xfrm>
            <a:off x="4553712" y="6465694"/>
            <a:ext cx="6139688" cy="369332"/>
          </a:xfrm>
          <a:prstGeom prst="rect">
            <a:avLst/>
          </a:prstGeom>
          <a:noFill/>
        </p:spPr>
        <p:txBody>
          <a:bodyPr wrap="square" rtlCol="0">
            <a:spAutoFit/>
          </a:bodyPr>
          <a:lstStyle/>
          <a:p>
            <a:pPr defTabSz="447675"/>
            <a:r>
              <a:rPr lang="es-CL" sz="900" dirty="0">
                <a:latin typeface="+mj-lt"/>
              </a:rPr>
              <a:t>Fuente</a:t>
            </a:r>
            <a:r>
              <a:rPr lang="es-CL" sz="900" dirty="0" smtClean="0">
                <a:latin typeface="+mj-lt"/>
              </a:rPr>
              <a:t>:</a:t>
            </a:r>
            <a:r>
              <a:rPr lang="es-CL" sz="900" dirty="0">
                <a:latin typeface="+mj-lt"/>
              </a:rPr>
              <a:t> </a:t>
            </a:r>
            <a:r>
              <a:rPr lang="es-CL" sz="900" dirty="0" smtClean="0">
                <a:latin typeface="+mj-lt"/>
              </a:rPr>
              <a:t>	Elaboración propia con datos </a:t>
            </a:r>
            <a:r>
              <a:rPr lang="es-CL" sz="900" dirty="0">
                <a:latin typeface="+mj-lt"/>
              </a:rPr>
              <a:t>Banco Mundial (</a:t>
            </a:r>
            <a:r>
              <a:rPr lang="es-CL" sz="900" dirty="0">
                <a:latin typeface="+mj-lt"/>
                <a:hlinkClick r:id="rId3"/>
              </a:rPr>
              <a:t>https://</a:t>
            </a:r>
            <a:r>
              <a:rPr lang="es-CL" sz="900" dirty="0" err="1" smtClean="0">
                <a:latin typeface="+mj-lt"/>
                <a:hlinkClick r:id="rId3"/>
              </a:rPr>
              <a:t>datos.bancomundial.org</a:t>
            </a:r>
            <a:r>
              <a:rPr lang="es-CL" sz="900" dirty="0" smtClean="0">
                <a:latin typeface="+mj-lt"/>
                <a:hlinkClick r:id="rId3"/>
              </a:rPr>
              <a:t>/indicador/</a:t>
            </a:r>
            <a:r>
              <a:rPr lang="es-CL" sz="900" dirty="0" err="1" smtClean="0">
                <a:latin typeface="+mj-lt"/>
                <a:hlinkClick r:id="rId3"/>
              </a:rPr>
              <a:t>GB.XPD.RSDV.GD.ZS</a:t>
            </a:r>
            <a:r>
              <a:rPr lang="es-CL" sz="900" dirty="0" smtClean="0">
                <a:latin typeface="+mj-lt"/>
              </a:rPr>
              <a:t>) y</a:t>
            </a:r>
          </a:p>
          <a:p>
            <a:pPr defTabSz="447675"/>
            <a:r>
              <a:rPr lang="es-CL" sz="900" dirty="0" smtClean="0">
                <a:latin typeface="+mj-lt"/>
              </a:rPr>
              <a:t>	</a:t>
            </a:r>
            <a:r>
              <a:rPr lang="es-CL" sz="900" dirty="0" err="1" smtClean="0">
                <a:latin typeface="+mj-lt"/>
              </a:rPr>
              <a:t>SCImago</a:t>
            </a:r>
            <a:r>
              <a:rPr lang="es-CL" sz="900" dirty="0" smtClean="0">
                <a:latin typeface="+mj-lt"/>
              </a:rPr>
              <a:t> </a:t>
            </a:r>
            <a:r>
              <a:rPr lang="es-CL" sz="900" dirty="0" err="1">
                <a:latin typeface="+mj-lt"/>
              </a:rPr>
              <a:t>Journal</a:t>
            </a:r>
            <a:r>
              <a:rPr lang="es-CL" sz="900" dirty="0">
                <a:latin typeface="+mj-lt"/>
              </a:rPr>
              <a:t> &amp; Country </a:t>
            </a:r>
            <a:r>
              <a:rPr lang="es-CL" sz="900" dirty="0" smtClean="0">
                <a:latin typeface="+mj-lt"/>
              </a:rPr>
              <a:t>Rank  (</a:t>
            </a:r>
            <a:r>
              <a:rPr lang="es-CL" sz="900" dirty="0" smtClean="0">
                <a:latin typeface="+mj-lt"/>
                <a:hlinkClick r:id="rId4"/>
              </a:rPr>
              <a:t>https</a:t>
            </a:r>
            <a:r>
              <a:rPr lang="es-CL" sz="900" dirty="0">
                <a:latin typeface="+mj-lt"/>
                <a:hlinkClick r:id="rId4"/>
              </a:rPr>
              <a:t>://</a:t>
            </a:r>
            <a:r>
              <a:rPr lang="es-CL" sz="900" dirty="0" err="1">
                <a:latin typeface="+mj-lt"/>
                <a:hlinkClick r:id="rId4"/>
              </a:rPr>
              <a:t>www.scimagojr.com</a:t>
            </a:r>
            <a:r>
              <a:rPr lang="es-CL" sz="900" dirty="0">
                <a:latin typeface="+mj-lt"/>
                <a:hlinkClick r:id="rId4"/>
              </a:rPr>
              <a:t>/</a:t>
            </a:r>
            <a:r>
              <a:rPr lang="es-CL" sz="900" dirty="0" err="1">
                <a:latin typeface="+mj-lt"/>
                <a:hlinkClick r:id="rId4"/>
              </a:rPr>
              <a:t>countryrank.php?year</a:t>
            </a:r>
            <a:r>
              <a:rPr lang="es-CL" sz="900" dirty="0">
                <a:latin typeface="+mj-lt"/>
                <a:hlinkClick r:id="rId4"/>
              </a:rPr>
              <a:t>=</a:t>
            </a:r>
            <a:r>
              <a:rPr lang="es-CL" sz="900" dirty="0" err="1">
                <a:latin typeface="+mj-lt"/>
                <a:hlinkClick r:id="rId4"/>
              </a:rPr>
              <a:t>2015&amp;min</a:t>
            </a:r>
            <a:r>
              <a:rPr lang="es-CL" sz="900" dirty="0">
                <a:latin typeface="+mj-lt"/>
                <a:hlinkClick r:id="rId4"/>
              </a:rPr>
              <a:t>=</a:t>
            </a:r>
            <a:r>
              <a:rPr lang="es-CL" sz="900" dirty="0" err="1">
                <a:latin typeface="+mj-lt"/>
                <a:hlinkClick r:id="rId4"/>
              </a:rPr>
              <a:t>0&amp;min_type</a:t>
            </a:r>
            <a:r>
              <a:rPr lang="es-CL" sz="900" dirty="0">
                <a:latin typeface="+mj-lt"/>
                <a:hlinkClick r:id="rId4"/>
              </a:rPr>
              <a:t>=</a:t>
            </a:r>
            <a:r>
              <a:rPr lang="es-CL" sz="900" dirty="0" err="1">
                <a:latin typeface="+mj-lt"/>
                <a:hlinkClick r:id="rId4"/>
              </a:rPr>
              <a:t>itp</a:t>
            </a:r>
            <a:r>
              <a:rPr lang="es-CL" sz="900" dirty="0" smtClean="0">
                <a:latin typeface="+mj-lt"/>
              </a:rPr>
              <a:t>)</a:t>
            </a:r>
          </a:p>
        </p:txBody>
      </p:sp>
      <p:sp>
        <p:nvSpPr>
          <p:cNvPr id="3" name="CuadroTexto 2"/>
          <p:cNvSpPr txBox="1"/>
          <p:nvPr/>
        </p:nvSpPr>
        <p:spPr>
          <a:xfrm>
            <a:off x="1321428" y="6145775"/>
            <a:ext cx="2611476" cy="246221"/>
          </a:xfrm>
          <a:prstGeom prst="rect">
            <a:avLst/>
          </a:prstGeom>
          <a:noFill/>
        </p:spPr>
        <p:txBody>
          <a:bodyPr wrap="square" rtlCol="0">
            <a:spAutoFit/>
          </a:bodyPr>
          <a:lstStyle/>
          <a:p>
            <a:r>
              <a:rPr lang="es-CL" sz="1000" b="1" dirty="0" smtClean="0">
                <a:solidFill>
                  <a:schemeClr val="bg2">
                    <a:lumMod val="50000"/>
                  </a:schemeClr>
                </a:solidFill>
              </a:rPr>
              <a:t>* Publicaciones en escala logarítmica</a:t>
            </a:r>
            <a:endParaRPr lang="es-CL" sz="1000" b="1" dirty="0">
              <a:solidFill>
                <a:schemeClr val="bg2">
                  <a:lumMod val="50000"/>
                </a:schemeClr>
              </a:solidFill>
            </a:endParaRPr>
          </a:p>
        </p:txBody>
      </p:sp>
      <p:graphicFrame>
        <p:nvGraphicFramePr>
          <p:cNvPr id="12" name="Gráfico 11"/>
          <p:cNvGraphicFramePr>
            <a:graphicFrameLocks/>
          </p:cNvGraphicFramePr>
          <p:nvPr>
            <p:extLst>
              <p:ext uri="{D42A27DB-BD31-4B8C-83A1-F6EECF244321}">
                <p14:modId xmlns:p14="http://schemas.microsoft.com/office/powerpoint/2010/main" val="1329424525"/>
              </p:ext>
            </p:extLst>
          </p:nvPr>
        </p:nvGraphicFramePr>
        <p:xfrm>
          <a:off x="838200" y="1919333"/>
          <a:ext cx="9760974" cy="4472663"/>
        </p:xfrm>
        <a:graphic>
          <a:graphicData uri="http://schemas.openxmlformats.org/drawingml/2006/chart">
            <c:chart xmlns:c="http://schemas.openxmlformats.org/drawingml/2006/chart" xmlns:r="http://schemas.openxmlformats.org/officeDocument/2006/relationships" r:id="rId5"/>
          </a:graphicData>
        </a:graphic>
      </p:graphicFrame>
      <p:sp>
        <p:nvSpPr>
          <p:cNvPr id="13" name="Título 1"/>
          <p:cNvSpPr>
            <a:spLocks noGrp="1"/>
          </p:cNvSpPr>
          <p:nvPr>
            <p:ph type="title"/>
          </p:nvPr>
        </p:nvSpPr>
        <p:spPr>
          <a:xfrm>
            <a:off x="838200" y="365125"/>
            <a:ext cx="10515600" cy="1231855"/>
          </a:xfrm>
        </p:spPr>
        <p:txBody>
          <a:bodyPr>
            <a:normAutofit/>
          </a:bodyPr>
          <a:lstStyle/>
          <a:p>
            <a:r>
              <a:rPr lang="es-CL" sz="3600" b="1" dirty="0" smtClean="0">
                <a:solidFill>
                  <a:srgbClr val="6EBD68"/>
                </a:solidFill>
              </a:rPr>
              <a:t>Sin embargo</a:t>
            </a:r>
            <a:r>
              <a:rPr lang="es-CL" sz="2800" b="1" dirty="0" smtClean="0">
                <a:solidFill>
                  <a:srgbClr val="6EBD68"/>
                </a:solidFill>
              </a:rPr>
              <a:t>…(el mismo gráfico destacando a Chile) </a:t>
            </a:r>
            <a:endParaRPr lang="es-CL" sz="2800" b="1" dirty="0">
              <a:solidFill>
                <a:srgbClr val="6EBD68"/>
              </a:solidFill>
            </a:endParaRPr>
          </a:p>
        </p:txBody>
      </p:sp>
    </p:spTree>
    <p:extLst>
      <p:ext uri="{BB962C8B-B14F-4D97-AF65-F5344CB8AC3E}">
        <p14:creationId xmlns:p14="http://schemas.microsoft.com/office/powerpoint/2010/main" val="13325639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ln>
            <a:noFill/>
          </a:ln>
        </p:spPr>
        <p:txBody>
          <a:bodyPr/>
          <a:lstStyle/>
          <a:p>
            <a:r>
              <a:rPr lang="es-CL" dirty="0">
                <a:solidFill>
                  <a:srgbClr val="6EBD68"/>
                </a:solidFill>
              </a:rPr>
              <a:t>Tema 3</a:t>
            </a:r>
          </a:p>
        </p:txBody>
      </p:sp>
      <p:grpSp>
        <p:nvGrpSpPr>
          <p:cNvPr id="4" name="Grupo 3"/>
          <p:cNvGrpSpPr/>
          <p:nvPr/>
        </p:nvGrpSpPr>
        <p:grpSpPr>
          <a:xfrm>
            <a:off x="838200" y="1710834"/>
            <a:ext cx="6908800" cy="94645"/>
            <a:chOff x="0" y="6035222"/>
            <a:chExt cx="6908800" cy="94645"/>
          </a:xfrm>
        </p:grpSpPr>
        <p:sp>
          <p:nvSpPr>
            <p:cNvPr id="5" name="Rectángulo 4"/>
            <p:cNvSpPr/>
            <p:nvPr/>
          </p:nvSpPr>
          <p:spPr>
            <a:xfrm>
              <a:off x="0" y="6035222"/>
              <a:ext cx="1727200" cy="94645"/>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6" name="Rectángulo 5"/>
            <p:cNvSpPr/>
            <p:nvPr/>
          </p:nvSpPr>
          <p:spPr>
            <a:xfrm>
              <a:off x="1727200" y="6035222"/>
              <a:ext cx="1727200" cy="94645"/>
            </a:xfrm>
            <a:prstGeom prst="rect">
              <a:avLst/>
            </a:prstGeom>
            <a:solidFill>
              <a:srgbClr val="44454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7" name="Rectángulo 6"/>
            <p:cNvSpPr/>
            <p:nvPr/>
          </p:nvSpPr>
          <p:spPr>
            <a:xfrm>
              <a:off x="3454400" y="6035222"/>
              <a:ext cx="1727200" cy="94645"/>
            </a:xfrm>
            <a:prstGeom prst="rect">
              <a:avLst/>
            </a:prstGeom>
            <a:solidFill>
              <a:srgbClr val="9BA47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8" name="Rectángulo 7"/>
            <p:cNvSpPr/>
            <p:nvPr/>
          </p:nvSpPr>
          <p:spPr>
            <a:xfrm>
              <a:off x="5181600" y="6035222"/>
              <a:ext cx="1727200" cy="94645"/>
            </a:xfrm>
            <a:prstGeom prst="rect">
              <a:avLst/>
            </a:prstGeom>
            <a:solidFill>
              <a:srgbClr val="5B764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grpSp>
      <p:sp>
        <p:nvSpPr>
          <p:cNvPr id="9" name="Rectángulo 8"/>
          <p:cNvSpPr/>
          <p:nvPr/>
        </p:nvSpPr>
        <p:spPr>
          <a:xfrm>
            <a:off x="1566815" y="2142259"/>
            <a:ext cx="4770485" cy="2022764"/>
          </a:xfrm>
          <a:prstGeom prst="rect">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2800" dirty="0">
                <a:solidFill>
                  <a:schemeClr val="accent3"/>
                </a:solidFill>
              </a:rPr>
              <a:t>Nivel de inversión en </a:t>
            </a:r>
            <a:r>
              <a:rPr lang="es-CL" sz="2800" dirty="0" err="1">
                <a:solidFill>
                  <a:schemeClr val="accent3"/>
                </a:solidFill>
              </a:rPr>
              <a:t>I+D</a:t>
            </a:r>
            <a:r>
              <a:rPr lang="es-CL" sz="2800" dirty="0">
                <a:solidFill>
                  <a:schemeClr val="accent3"/>
                </a:solidFill>
              </a:rPr>
              <a:t> </a:t>
            </a:r>
            <a:r>
              <a:rPr lang="es-CL" sz="2800" dirty="0" smtClean="0">
                <a:solidFill>
                  <a:schemeClr val="accent3"/>
                </a:solidFill>
              </a:rPr>
              <a:t>en </a:t>
            </a:r>
            <a:r>
              <a:rPr lang="es-CL" sz="2800" dirty="0">
                <a:solidFill>
                  <a:schemeClr val="accent3"/>
                </a:solidFill>
              </a:rPr>
              <a:t>Chile</a:t>
            </a:r>
          </a:p>
        </p:txBody>
      </p:sp>
      <p:sp>
        <p:nvSpPr>
          <p:cNvPr id="10" name="Rectángulo 9"/>
          <p:cNvSpPr/>
          <p:nvPr/>
        </p:nvSpPr>
        <p:spPr>
          <a:xfrm>
            <a:off x="7235730" y="2142259"/>
            <a:ext cx="4770485" cy="2022764"/>
          </a:xfrm>
          <a:prstGeom prst="rect">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2800" dirty="0">
                <a:solidFill>
                  <a:schemeClr val="accent3"/>
                </a:solidFill>
              </a:rPr>
              <a:t>Investigación en las </a:t>
            </a:r>
            <a:r>
              <a:rPr lang="es-CL" sz="2800" dirty="0" smtClean="0">
                <a:solidFill>
                  <a:schemeClr val="accent3"/>
                </a:solidFill>
              </a:rPr>
              <a:t>Universidades Chilenas</a:t>
            </a:r>
            <a:endParaRPr lang="es-CL" sz="2800" dirty="0">
              <a:solidFill>
                <a:schemeClr val="accent3"/>
              </a:solidFill>
            </a:endParaRPr>
          </a:p>
        </p:txBody>
      </p:sp>
      <p:sp>
        <p:nvSpPr>
          <p:cNvPr id="11" name="Rectángulo 10"/>
          <p:cNvSpPr/>
          <p:nvPr/>
        </p:nvSpPr>
        <p:spPr>
          <a:xfrm>
            <a:off x="1566815" y="4382308"/>
            <a:ext cx="4770485" cy="2022764"/>
          </a:xfrm>
          <a:prstGeom prst="rect">
            <a:avLst/>
          </a:prstGeom>
          <a:solidFill>
            <a:srgbClr val="44454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2800" b="1" dirty="0">
                <a:solidFill>
                  <a:schemeClr val="bg1"/>
                </a:solidFill>
              </a:rPr>
              <a:t>Cambios legislativos en </a:t>
            </a:r>
            <a:r>
              <a:rPr lang="es-CL" sz="2800" b="1" dirty="0" smtClean="0">
                <a:solidFill>
                  <a:schemeClr val="bg1"/>
                </a:solidFill>
              </a:rPr>
              <a:t>Educación Superior</a:t>
            </a:r>
            <a:endParaRPr lang="es-CL" sz="2800" b="1" dirty="0">
              <a:solidFill>
                <a:schemeClr val="bg1"/>
              </a:solidFill>
            </a:endParaRPr>
          </a:p>
        </p:txBody>
      </p:sp>
      <p:sp>
        <p:nvSpPr>
          <p:cNvPr id="12" name="Rectángulo 11"/>
          <p:cNvSpPr/>
          <p:nvPr/>
        </p:nvSpPr>
        <p:spPr>
          <a:xfrm>
            <a:off x="7235730" y="4382308"/>
            <a:ext cx="4770485" cy="2022764"/>
          </a:xfrm>
          <a:prstGeom prst="rect">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2800" dirty="0">
                <a:solidFill>
                  <a:schemeClr val="accent3"/>
                </a:solidFill>
              </a:rPr>
              <a:t>Invitación </a:t>
            </a:r>
            <a:r>
              <a:rPr lang="es-CL" sz="2800" dirty="0" smtClean="0">
                <a:solidFill>
                  <a:schemeClr val="accent3"/>
                </a:solidFill>
              </a:rPr>
              <a:t>y Desafíos</a:t>
            </a:r>
            <a:endParaRPr lang="es-CL" sz="2800" dirty="0">
              <a:solidFill>
                <a:schemeClr val="accent3"/>
              </a:solidFill>
            </a:endParaRPr>
          </a:p>
        </p:txBody>
      </p:sp>
      <p:sp>
        <p:nvSpPr>
          <p:cNvPr id="15" name="Rectángulo 14"/>
          <p:cNvSpPr/>
          <p:nvPr/>
        </p:nvSpPr>
        <p:spPr>
          <a:xfrm>
            <a:off x="6519815" y="2142259"/>
            <a:ext cx="715915" cy="2022764"/>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4400" dirty="0">
                <a:solidFill>
                  <a:schemeClr val="bg1"/>
                </a:solidFill>
              </a:rPr>
              <a:t>2</a:t>
            </a:r>
          </a:p>
        </p:txBody>
      </p:sp>
      <p:sp>
        <p:nvSpPr>
          <p:cNvPr id="16" name="Rectángulo 15"/>
          <p:cNvSpPr/>
          <p:nvPr/>
        </p:nvSpPr>
        <p:spPr>
          <a:xfrm>
            <a:off x="850900" y="2142259"/>
            <a:ext cx="715915" cy="2022764"/>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4400" dirty="0">
                <a:solidFill>
                  <a:schemeClr val="bg1"/>
                </a:solidFill>
              </a:rPr>
              <a:t>1</a:t>
            </a:r>
          </a:p>
        </p:txBody>
      </p:sp>
      <p:sp>
        <p:nvSpPr>
          <p:cNvPr id="17" name="Rectángulo 16"/>
          <p:cNvSpPr/>
          <p:nvPr/>
        </p:nvSpPr>
        <p:spPr>
          <a:xfrm>
            <a:off x="850900" y="4382308"/>
            <a:ext cx="715915" cy="2022764"/>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4400" dirty="0">
                <a:solidFill>
                  <a:schemeClr val="bg1"/>
                </a:solidFill>
              </a:rPr>
              <a:t>3</a:t>
            </a:r>
          </a:p>
        </p:txBody>
      </p:sp>
      <p:sp>
        <p:nvSpPr>
          <p:cNvPr id="18" name="Rectángulo 17"/>
          <p:cNvSpPr/>
          <p:nvPr/>
        </p:nvSpPr>
        <p:spPr>
          <a:xfrm>
            <a:off x="6519815" y="4382308"/>
            <a:ext cx="715915" cy="2022764"/>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4400" dirty="0">
                <a:solidFill>
                  <a:schemeClr val="bg1"/>
                </a:solidFill>
              </a:rPr>
              <a:t>4</a:t>
            </a:r>
          </a:p>
        </p:txBody>
      </p:sp>
    </p:spTree>
    <p:extLst>
      <p:ext uri="{BB962C8B-B14F-4D97-AF65-F5344CB8AC3E}">
        <p14:creationId xmlns:p14="http://schemas.microsoft.com/office/powerpoint/2010/main" val="600652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231855"/>
          </a:xfrm>
        </p:spPr>
        <p:txBody>
          <a:bodyPr>
            <a:normAutofit fontScale="90000"/>
          </a:bodyPr>
          <a:lstStyle/>
          <a:p>
            <a:r>
              <a:rPr lang="es-CL" dirty="0">
                <a:solidFill>
                  <a:srgbClr val="6EBD68"/>
                </a:solidFill>
              </a:rPr>
              <a:t>3. Coyuntura de Cambios </a:t>
            </a:r>
            <a:r>
              <a:rPr lang="es-CL" dirty="0" smtClean="0">
                <a:solidFill>
                  <a:srgbClr val="6EBD68"/>
                </a:solidFill>
              </a:rPr>
              <a:t>Legislativos en Educación Superior</a:t>
            </a:r>
            <a:endParaRPr lang="es-CL" dirty="0">
              <a:solidFill>
                <a:srgbClr val="6EBD68"/>
              </a:solidFill>
            </a:endParaRPr>
          </a:p>
        </p:txBody>
      </p:sp>
      <p:sp>
        <p:nvSpPr>
          <p:cNvPr id="3" name="Marcador de contenido 2"/>
          <p:cNvSpPr>
            <a:spLocks noGrp="1"/>
          </p:cNvSpPr>
          <p:nvPr>
            <p:ph idx="1"/>
          </p:nvPr>
        </p:nvSpPr>
        <p:spPr>
          <a:xfrm>
            <a:off x="838200" y="2189409"/>
            <a:ext cx="10515600" cy="3987554"/>
          </a:xfrm>
        </p:spPr>
        <p:txBody>
          <a:bodyPr>
            <a:normAutofit/>
          </a:bodyPr>
          <a:lstStyle/>
          <a:p>
            <a:pPr marL="0" indent="0" algn="just">
              <a:buNone/>
            </a:pPr>
            <a:r>
              <a:rPr lang="es-CL" dirty="0"/>
              <a:t>Este es un período de cambios en la legislación sobre </a:t>
            </a:r>
            <a:r>
              <a:rPr lang="es-CL" dirty="0" smtClean="0"/>
              <a:t>Educación Superior </a:t>
            </a:r>
            <a:r>
              <a:rPr lang="es-CL" dirty="0"/>
              <a:t>en Chile.</a:t>
            </a:r>
          </a:p>
          <a:p>
            <a:pPr marL="0" indent="0" algn="just">
              <a:buNone/>
            </a:pPr>
            <a:endParaRPr lang="es-CL" dirty="0"/>
          </a:p>
          <a:p>
            <a:pPr marL="0" indent="0" algn="just">
              <a:buNone/>
            </a:pPr>
            <a:r>
              <a:rPr lang="es-CL" dirty="0" smtClean="0"/>
              <a:t>Ho: Ello </a:t>
            </a:r>
            <a:r>
              <a:rPr lang="es-CL" dirty="0"/>
              <a:t>permitirá </a:t>
            </a:r>
            <a:r>
              <a:rPr lang="es-CL" dirty="0" smtClean="0"/>
              <a:t>aportar una </a:t>
            </a:r>
            <a:r>
              <a:rPr lang="es-CL" dirty="0"/>
              <a:t>mirada más positiva sobre el desarrollo de la </a:t>
            </a:r>
            <a:r>
              <a:rPr lang="es-CL" dirty="0" smtClean="0"/>
              <a:t>Investigación </a:t>
            </a:r>
            <a:r>
              <a:rPr lang="es-CL" dirty="0"/>
              <a:t>en nuestro país.</a:t>
            </a:r>
          </a:p>
        </p:txBody>
      </p:sp>
      <p:grpSp>
        <p:nvGrpSpPr>
          <p:cNvPr id="4" name="Grupo 3"/>
          <p:cNvGrpSpPr/>
          <p:nvPr/>
        </p:nvGrpSpPr>
        <p:grpSpPr>
          <a:xfrm>
            <a:off x="838200" y="1710834"/>
            <a:ext cx="6908800" cy="94645"/>
            <a:chOff x="0" y="6035222"/>
            <a:chExt cx="6908800" cy="94645"/>
          </a:xfrm>
        </p:grpSpPr>
        <p:sp>
          <p:nvSpPr>
            <p:cNvPr id="5" name="Rectángulo 4"/>
            <p:cNvSpPr/>
            <p:nvPr/>
          </p:nvSpPr>
          <p:spPr>
            <a:xfrm>
              <a:off x="0" y="6035222"/>
              <a:ext cx="1727200" cy="94645"/>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6" name="Rectángulo 5"/>
            <p:cNvSpPr/>
            <p:nvPr/>
          </p:nvSpPr>
          <p:spPr>
            <a:xfrm>
              <a:off x="1727200" y="6035222"/>
              <a:ext cx="1727200" cy="94645"/>
            </a:xfrm>
            <a:prstGeom prst="rect">
              <a:avLst/>
            </a:prstGeom>
            <a:solidFill>
              <a:srgbClr val="44454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7" name="Rectángulo 6"/>
            <p:cNvSpPr/>
            <p:nvPr/>
          </p:nvSpPr>
          <p:spPr>
            <a:xfrm>
              <a:off x="3454400" y="6035222"/>
              <a:ext cx="1727200" cy="94645"/>
            </a:xfrm>
            <a:prstGeom prst="rect">
              <a:avLst/>
            </a:prstGeom>
            <a:solidFill>
              <a:srgbClr val="9BA47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8" name="Rectángulo 7"/>
            <p:cNvSpPr/>
            <p:nvPr/>
          </p:nvSpPr>
          <p:spPr>
            <a:xfrm>
              <a:off x="5181600" y="6035222"/>
              <a:ext cx="1727200" cy="94645"/>
            </a:xfrm>
            <a:prstGeom prst="rect">
              <a:avLst/>
            </a:prstGeom>
            <a:solidFill>
              <a:srgbClr val="5B764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grpSp>
    </p:spTree>
    <p:extLst>
      <p:ext uri="{BB962C8B-B14F-4D97-AF65-F5344CB8AC3E}">
        <p14:creationId xmlns:p14="http://schemas.microsoft.com/office/powerpoint/2010/main" val="9502396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754032" cy="1231855"/>
          </a:xfrm>
        </p:spPr>
        <p:txBody>
          <a:bodyPr>
            <a:noAutofit/>
          </a:bodyPr>
          <a:lstStyle/>
          <a:p>
            <a:r>
              <a:rPr lang="es-ES" sz="3200" b="1" dirty="0" smtClean="0">
                <a:solidFill>
                  <a:srgbClr val="6EBD68"/>
                </a:solidFill>
              </a:rPr>
              <a:t/>
            </a:r>
            <a:br>
              <a:rPr lang="es-ES" sz="3200" b="1" dirty="0" smtClean="0">
                <a:solidFill>
                  <a:srgbClr val="6EBD68"/>
                </a:solidFill>
              </a:rPr>
            </a:br>
            <a:r>
              <a:rPr lang="es-ES" sz="3600" b="1" dirty="0" smtClean="0">
                <a:solidFill>
                  <a:srgbClr val="6EBD68"/>
                </a:solidFill>
              </a:rPr>
              <a:t>Ministerio </a:t>
            </a:r>
            <a:r>
              <a:rPr lang="es-ES" sz="3600" b="1" dirty="0">
                <a:solidFill>
                  <a:srgbClr val="6EBD68"/>
                </a:solidFill>
              </a:rPr>
              <a:t>de Ciencia, Tecnología, Conocimiento e Innovación </a:t>
            </a:r>
            <a:r>
              <a:rPr lang="es-ES" sz="3600" b="1" dirty="0" smtClean="0">
                <a:solidFill>
                  <a:srgbClr val="6EBD68"/>
                </a:solidFill>
              </a:rPr>
              <a:t>(</a:t>
            </a:r>
            <a:r>
              <a:rPr lang="es-ES" sz="3600" b="1" dirty="0" err="1" smtClean="0">
                <a:solidFill>
                  <a:srgbClr val="6EBD68"/>
                </a:solidFill>
              </a:rPr>
              <a:t>MCTCI</a:t>
            </a:r>
            <a:r>
              <a:rPr lang="es-ES" sz="3600" b="1" dirty="0">
                <a:solidFill>
                  <a:srgbClr val="6EBD68"/>
                </a:solidFill>
              </a:rPr>
              <a:t>)</a:t>
            </a:r>
            <a:r>
              <a:rPr lang="es-ES" sz="3200" b="1" dirty="0">
                <a:solidFill>
                  <a:srgbClr val="6EBD68"/>
                </a:solidFill>
              </a:rPr>
              <a:t/>
            </a:r>
            <a:br>
              <a:rPr lang="es-ES" sz="3200" b="1" dirty="0">
                <a:solidFill>
                  <a:srgbClr val="6EBD68"/>
                </a:solidFill>
              </a:rPr>
            </a:br>
            <a:endParaRPr lang="es-CL" sz="3200" b="1" dirty="0">
              <a:solidFill>
                <a:srgbClr val="6EBD68"/>
              </a:solidFill>
            </a:endParaRPr>
          </a:p>
        </p:txBody>
      </p:sp>
      <p:sp>
        <p:nvSpPr>
          <p:cNvPr id="3" name="Marcador de contenido 2"/>
          <p:cNvSpPr>
            <a:spLocks noGrp="1"/>
          </p:cNvSpPr>
          <p:nvPr>
            <p:ph idx="1"/>
          </p:nvPr>
        </p:nvSpPr>
        <p:spPr>
          <a:xfrm>
            <a:off x="838200" y="2189409"/>
            <a:ext cx="10515600" cy="3987554"/>
          </a:xfrm>
        </p:spPr>
        <p:txBody>
          <a:bodyPr>
            <a:normAutofit/>
          </a:bodyPr>
          <a:lstStyle/>
          <a:p>
            <a:pPr marL="0" indent="0" algn="just">
              <a:buNone/>
            </a:pPr>
            <a:endParaRPr lang="es-CL" dirty="0"/>
          </a:p>
          <a:p>
            <a:pPr marL="0" indent="0" algn="just">
              <a:buNone/>
            </a:pPr>
            <a:r>
              <a:rPr lang="es-CL" dirty="0"/>
              <a:t>Se crea por </a:t>
            </a:r>
            <a:r>
              <a:rPr lang="es-ES" dirty="0"/>
              <a:t>Ley 21.105, </a:t>
            </a:r>
            <a:r>
              <a:rPr lang="es-CL" dirty="0"/>
              <a:t>que si bien aún no se ha instalado, se espera que </a:t>
            </a:r>
            <a:r>
              <a:rPr lang="es-CL" dirty="0" smtClean="0"/>
              <a:t>dé </a:t>
            </a:r>
            <a:r>
              <a:rPr lang="es-CL" dirty="0"/>
              <a:t>mayor presencia política a </a:t>
            </a:r>
            <a:r>
              <a:rPr lang="es-CL" dirty="0" smtClean="0"/>
              <a:t>I+D. </a:t>
            </a:r>
          </a:p>
          <a:p>
            <a:pPr marL="0" indent="0" algn="just">
              <a:buNone/>
            </a:pPr>
            <a:endParaRPr lang="es-CL" dirty="0" smtClean="0"/>
          </a:p>
          <a:p>
            <a:pPr marL="0" indent="0" algn="just">
              <a:buNone/>
            </a:pPr>
            <a:r>
              <a:rPr lang="es-CL" dirty="0"/>
              <a:t>Oportunidad para impulsar la </a:t>
            </a:r>
            <a:r>
              <a:rPr lang="es-CL" dirty="0"/>
              <a:t>I</a:t>
            </a:r>
            <a:r>
              <a:rPr lang="es-CL" dirty="0" smtClean="0"/>
              <a:t>nvestigación</a:t>
            </a:r>
            <a:r>
              <a:rPr lang="es-CL" dirty="0"/>
              <a:t>, aún a la </a:t>
            </a:r>
            <a:r>
              <a:rPr lang="es-CL" dirty="0" smtClean="0"/>
              <a:t>expectativa.</a:t>
            </a:r>
            <a:endParaRPr lang="es-CL" dirty="0"/>
          </a:p>
          <a:p>
            <a:pPr marL="0" indent="0" algn="just">
              <a:buNone/>
            </a:pPr>
            <a:endParaRPr lang="es-CL" dirty="0"/>
          </a:p>
          <a:p>
            <a:pPr marL="0" indent="0" algn="just">
              <a:buNone/>
            </a:pPr>
            <a:r>
              <a:rPr lang="es-CL" i="1" dirty="0"/>
              <a:t>(</a:t>
            </a:r>
            <a:r>
              <a:rPr lang="es-CL" i="1" dirty="0" err="1"/>
              <a:t>Conicyt</a:t>
            </a:r>
            <a:r>
              <a:rPr lang="es-CL" i="1" dirty="0"/>
              <a:t> </a:t>
            </a:r>
            <a:r>
              <a:rPr lang="es-CL" i="1" dirty="0" smtClean="0"/>
              <a:t>y sus dificultades de prioridad ….en un </a:t>
            </a:r>
            <a:r>
              <a:rPr lang="es-CL" i="1" dirty="0"/>
              <a:t>ministerio como el MINEDUC </a:t>
            </a:r>
            <a:r>
              <a:rPr lang="es-CL" i="1" dirty="0" smtClean="0"/>
              <a:t>…).</a:t>
            </a:r>
            <a:endParaRPr lang="es-CL" i="1" dirty="0"/>
          </a:p>
        </p:txBody>
      </p:sp>
      <p:grpSp>
        <p:nvGrpSpPr>
          <p:cNvPr id="4" name="Grupo 3"/>
          <p:cNvGrpSpPr/>
          <p:nvPr/>
        </p:nvGrpSpPr>
        <p:grpSpPr>
          <a:xfrm>
            <a:off x="838200" y="1710834"/>
            <a:ext cx="6908800" cy="94645"/>
            <a:chOff x="0" y="6035222"/>
            <a:chExt cx="6908800" cy="94645"/>
          </a:xfrm>
        </p:grpSpPr>
        <p:sp>
          <p:nvSpPr>
            <p:cNvPr id="5" name="Rectángulo 4"/>
            <p:cNvSpPr/>
            <p:nvPr/>
          </p:nvSpPr>
          <p:spPr>
            <a:xfrm>
              <a:off x="0" y="6035222"/>
              <a:ext cx="1727200" cy="94645"/>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6" name="Rectángulo 5"/>
            <p:cNvSpPr/>
            <p:nvPr/>
          </p:nvSpPr>
          <p:spPr>
            <a:xfrm>
              <a:off x="1727200" y="6035222"/>
              <a:ext cx="1727200" cy="94645"/>
            </a:xfrm>
            <a:prstGeom prst="rect">
              <a:avLst/>
            </a:prstGeom>
            <a:solidFill>
              <a:srgbClr val="44454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7" name="Rectángulo 6"/>
            <p:cNvSpPr/>
            <p:nvPr/>
          </p:nvSpPr>
          <p:spPr>
            <a:xfrm>
              <a:off x="3454400" y="6035222"/>
              <a:ext cx="1727200" cy="94645"/>
            </a:xfrm>
            <a:prstGeom prst="rect">
              <a:avLst/>
            </a:prstGeom>
            <a:solidFill>
              <a:srgbClr val="9BA47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8" name="Rectángulo 7"/>
            <p:cNvSpPr/>
            <p:nvPr/>
          </p:nvSpPr>
          <p:spPr>
            <a:xfrm>
              <a:off x="5181600" y="6035222"/>
              <a:ext cx="1727200" cy="94645"/>
            </a:xfrm>
            <a:prstGeom prst="rect">
              <a:avLst/>
            </a:prstGeom>
            <a:solidFill>
              <a:srgbClr val="5B764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grpSp>
    </p:spTree>
    <p:extLst>
      <p:ext uri="{BB962C8B-B14F-4D97-AF65-F5344CB8AC3E}">
        <p14:creationId xmlns:p14="http://schemas.microsoft.com/office/powerpoint/2010/main" val="21763138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231855"/>
          </a:xfrm>
        </p:spPr>
        <p:txBody>
          <a:bodyPr vert="horz" lIns="91440" tIns="45720" rIns="91440" bIns="45720" rtlCol="0" anchor="ctr">
            <a:noAutofit/>
          </a:bodyPr>
          <a:lstStyle/>
          <a:p>
            <a:r>
              <a:rPr lang="es-CL" sz="3600" b="1" dirty="0">
                <a:solidFill>
                  <a:srgbClr val="6EBD68"/>
                </a:solidFill>
              </a:rPr>
              <a:t>Nueva Ley de Educación Superior (Ley 21.091)</a:t>
            </a:r>
          </a:p>
        </p:txBody>
      </p:sp>
      <p:sp>
        <p:nvSpPr>
          <p:cNvPr id="3" name="Marcador de contenido 2"/>
          <p:cNvSpPr>
            <a:spLocks noGrp="1"/>
          </p:cNvSpPr>
          <p:nvPr>
            <p:ph idx="1"/>
          </p:nvPr>
        </p:nvSpPr>
        <p:spPr>
          <a:xfrm>
            <a:off x="838200" y="2189409"/>
            <a:ext cx="10515600" cy="3987554"/>
          </a:xfrm>
        </p:spPr>
        <p:txBody>
          <a:bodyPr>
            <a:normAutofit fontScale="92500" lnSpcReduction="10000"/>
          </a:bodyPr>
          <a:lstStyle/>
          <a:p>
            <a:pPr marL="0" indent="0" algn="just">
              <a:buNone/>
            </a:pPr>
            <a:r>
              <a:rPr lang="es-CL" dirty="0" smtClean="0"/>
              <a:t>Si bien la Ley es más conocida por temas de financiamiento, las </a:t>
            </a:r>
            <a:r>
              <a:rPr lang="es-CL" dirty="0"/>
              <a:t>nuevas regulaciones </a:t>
            </a:r>
            <a:r>
              <a:rPr lang="es-CL" dirty="0" smtClean="0"/>
              <a:t>en </a:t>
            </a:r>
            <a:r>
              <a:rPr lang="es-CL" dirty="0"/>
              <a:t>materia de </a:t>
            </a:r>
            <a:r>
              <a:rPr lang="es-CL" b="1" dirty="0" smtClean="0"/>
              <a:t>Acreditación</a:t>
            </a:r>
            <a:r>
              <a:rPr lang="es-CL" dirty="0" smtClean="0"/>
              <a:t> a las </a:t>
            </a:r>
            <a:r>
              <a:rPr lang="es-CL" dirty="0" smtClean="0"/>
              <a:t>universidades</a:t>
            </a:r>
            <a:r>
              <a:rPr lang="es-CL" dirty="0" smtClean="0"/>
              <a:t>, </a:t>
            </a:r>
            <a:r>
              <a:rPr lang="es-CL" dirty="0"/>
              <a:t>van a </a:t>
            </a:r>
            <a:r>
              <a:rPr lang="es-CL" dirty="0" smtClean="0"/>
              <a:t>promover (</a:t>
            </a:r>
            <a:r>
              <a:rPr lang="es-CL" i="1" dirty="0" smtClean="0"/>
              <a:t>forzar</a:t>
            </a:r>
            <a:r>
              <a:rPr lang="es-CL" dirty="0" smtClean="0"/>
              <a:t>) avances </a:t>
            </a:r>
            <a:r>
              <a:rPr lang="es-CL" dirty="0"/>
              <a:t>en </a:t>
            </a:r>
            <a:r>
              <a:rPr lang="es-CL" dirty="0" smtClean="0"/>
              <a:t>Investigación</a:t>
            </a:r>
            <a:r>
              <a:rPr lang="es-CL" dirty="0"/>
              <a:t>. </a:t>
            </a:r>
            <a:endParaRPr lang="es-CL" dirty="0" smtClean="0"/>
          </a:p>
          <a:p>
            <a:pPr marL="0" indent="0" algn="just">
              <a:buNone/>
            </a:pPr>
            <a:endParaRPr lang="es-CL" dirty="0" smtClean="0"/>
          </a:p>
          <a:p>
            <a:pPr marL="0" indent="0" algn="just">
              <a:buNone/>
            </a:pPr>
            <a:r>
              <a:rPr lang="es-CL" dirty="0" smtClean="0"/>
              <a:t>La ley establece un </a:t>
            </a:r>
            <a:r>
              <a:rPr lang="es-CL" dirty="0"/>
              <a:t>piso </a:t>
            </a:r>
            <a:r>
              <a:rPr lang="es-CL" dirty="0" smtClean="0"/>
              <a:t>de desarrollo para las </a:t>
            </a:r>
            <a:r>
              <a:rPr lang="es-CL" dirty="0" smtClean="0"/>
              <a:t>universidades</a:t>
            </a:r>
            <a:r>
              <a:rPr lang="es-CL" dirty="0" smtClean="0"/>
              <a:t>;  </a:t>
            </a:r>
            <a:r>
              <a:rPr lang="es-CL" dirty="0"/>
              <a:t>a diferencia de otras instituciones de educación superior (</a:t>
            </a:r>
            <a:r>
              <a:rPr lang="es-CL" dirty="0" err="1"/>
              <a:t>IPs</a:t>
            </a:r>
            <a:r>
              <a:rPr lang="es-CL" dirty="0"/>
              <a:t> y </a:t>
            </a:r>
            <a:r>
              <a:rPr lang="es-CL" dirty="0" err="1"/>
              <a:t>CFTs</a:t>
            </a:r>
            <a:r>
              <a:rPr lang="es-CL" dirty="0"/>
              <a:t>). </a:t>
            </a:r>
          </a:p>
          <a:p>
            <a:pPr marL="0" indent="0" algn="just">
              <a:buNone/>
            </a:pPr>
            <a:endParaRPr lang="es-CL" dirty="0" smtClean="0"/>
          </a:p>
          <a:p>
            <a:pPr marL="0" indent="0" algn="just">
              <a:buNone/>
            </a:pPr>
            <a:r>
              <a:rPr lang="es-CL" dirty="0" smtClean="0"/>
              <a:t>Se refuerza definición: </a:t>
            </a:r>
            <a:r>
              <a:rPr lang="es-CL" dirty="0" smtClean="0"/>
              <a:t>universidades </a:t>
            </a:r>
            <a:r>
              <a:rPr lang="es-CL" dirty="0"/>
              <a:t>cumplen </a:t>
            </a:r>
            <a:r>
              <a:rPr lang="es-CL" dirty="0" smtClean="0"/>
              <a:t>su </a:t>
            </a:r>
            <a:r>
              <a:rPr lang="es-CL" dirty="0"/>
              <a:t>misión a través de la realización de docencia, creación artística, vinculación con el medio, innovación e investigación.</a:t>
            </a:r>
          </a:p>
        </p:txBody>
      </p:sp>
      <p:grpSp>
        <p:nvGrpSpPr>
          <p:cNvPr id="4" name="Grupo 3"/>
          <p:cNvGrpSpPr/>
          <p:nvPr/>
        </p:nvGrpSpPr>
        <p:grpSpPr>
          <a:xfrm>
            <a:off x="838200" y="1710834"/>
            <a:ext cx="6908800" cy="94645"/>
            <a:chOff x="0" y="6035222"/>
            <a:chExt cx="6908800" cy="94645"/>
          </a:xfrm>
        </p:grpSpPr>
        <p:sp>
          <p:nvSpPr>
            <p:cNvPr id="5" name="Rectángulo 4"/>
            <p:cNvSpPr/>
            <p:nvPr/>
          </p:nvSpPr>
          <p:spPr>
            <a:xfrm>
              <a:off x="0" y="6035222"/>
              <a:ext cx="1727200" cy="94645"/>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6" name="Rectángulo 5"/>
            <p:cNvSpPr/>
            <p:nvPr/>
          </p:nvSpPr>
          <p:spPr>
            <a:xfrm>
              <a:off x="1727200" y="6035222"/>
              <a:ext cx="1727200" cy="94645"/>
            </a:xfrm>
            <a:prstGeom prst="rect">
              <a:avLst/>
            </a:prstGeom>
            <a:solidFill>
              <a:srgbClr val="44454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7" name="Rectángulo 6"/>
            <p:cNvSpPr/>
            <p:nvPr/>
          </p:nvSpPr>
          <p:spPr>
            <a:xfrm>
              <a:off x="3454400" y="6035222"/>
              <a:ext cx="1727200" cy="94645"/>
            </a:xfrm>
            <a:prstGeom prst="rect">
              <a:avLst/>
            </a:prstGeom>
            <a:solidFill>
              <a:srgbClr val="9BA47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8" name="Rectángulo 7"/>
            <p:cNvSpPr/>
            <p:nvPr/>
          </p:nvSpPr>
          <p:spPr>
            <a:xfrm>
              <a:off x="5181600" y="6035222"/>
              <a:ext cx="1727200" cy="94645"/>
            </a:xfrm>
            <a:prstGeom prst="rect">
              <a:avLst/>
            </a:prstGeom>
            <a:solidFill>
              <a:srgbClr val="5B764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grpSp>
    </p:spTree>
    <p:extLst>
      <p:ext uri="{BB962C8B-B14F-4D97-AF65-F5344CB8AC3E}">
        <p14:creationId xmlns:p14="http://schemas.microsoft.com/office/powerpoint/2010/main" val="807878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ln>
            <a:noFill/>
          </a:ln>
        </p:spPr>
        <p:txBody>
          <a:bodyPr/>
          <a:lstStyle/>
          <a:p>
            <a:r>
              <a:rPr lang="es-CL" dirty="0">
                <a:solidFill>
                  <a:srgbClr val="6EBD68"/>
                </a:solidFill>
              </a:rPr>
              <a:t>Temas</a:t>
            </a:r>
          </a:p>
        </p:txBody>
      </p:sp>
      <p:grpSp>
        <p:nvGrpSpPr>
          <p:cNvPr id="4" name="Grupo 3"/>
          <p:cNvGrpSpPr/>
          <p:nvPr/>
        </p:nvGrpSpPr>
        <p:grpSpPr>
          <a:xfrm>
            <a:off x="838200" y="1710834"/>
            <a:ext cx="6908800" cy="94645"/>
            <a:chOff x="0" y="6035222"/>
            <a:chExt cx="6908800" cy="94645"/>
          </a:xfrm>
        </p:grpSpPr>
        <p:sp>
          <p:nvSpPr>
            <p:cNvPr id="5" name="Rectángulo 4"/>
            <p:cNvSpPr/>
            <p:nvPr/>
          </p:nvSpPr>
          <p:spPr>
            <a:xfrm>
              <a:off x="0" y="6035222"/>
              <a:ext cx="1727200" cy="94645"/>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6" name="Rectángulo 5"/>
            <p:cNvSpPr/>
            <p:nvPr/>
          </p:nvSpPr>
          <p:spPr>
            <a:xfrm>
              <a:off x="1727200" y="6035222"/>
              <a:ext cx="1727200" cy="94645"/>
            </a:xfrm>
            <a:prstGeom prst="rect">
              <a:avLst/>
            </a:prstGeom>
            <a:solidFill>
              <a:srgbClr val="44454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7" name="Rectángulo 6"/>
            <p:cNvSpPr/>
            <p:nvPr/>
          </p:nvSpPr>
          <p:spPr>
            <a:xfrm>
              <a:off x="3454400" y="6035222"/>
              <a:ext cx="1727200" cy="94645"/>
            </a:xfrm>
            <a:prstGeom prst="rect">
              <a:avLst/>
            </a:prstGeom>
            <a:solidFill>
              <a:srgbClr val="9BA47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8" name="Rectángulo 7"/>
            <p:cNvSpPr/>
            <p:nvPr/>
          </p:nvSpPr>
          <p:spPr>
            <a:xfrm>
              <a:off x="5181600" y="6035222"/>
              <a:ext cx="1727200" cy="94645"/>
            </a:xfrm>
            <a:prstGeom prst="rect">
              <a:avLst/>
            </a:prstGeom>
            <a:solidFill>
              <a:srgbClr val="5B764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grpSp>
      <p:sp>
        <p:nvSpPr>
          <p:cNvPr id="9" name="Rectángulo 8"/>
          <p:cNvSpPr/>
          <p:nvPr/>
        </p:nvSpPr>
        <p:spPr>
          <a:xfrm>
            <a:off x="1566815" y="2142259"/>
            <a:ext cx="4770485" cy="2022764"/>
          </a:xfrm>
          <a:prstGeom prst="rect">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2800" dirty="0">
                <a:solidFill>
                  <a:schemeClr val="tx1"/>
                </a:solidFill>
              </a:rPr>
              <a:t>Nivel de inversión en I+D en Chile</a:t>
            </a:r>
          </a:p>
        </p:txBody>
      </p:sp>
      <p:sp>
        <p:nvSpPr>
          <p:cNvPr id="10" name="Rectángulo 9"/>
          <p:cNvSpPr/>
          <p:nvPr/>
        </p:nvSpPr>
        <p:spPr>
          <a:xfrm>
            <a:off x="7235730" y="2142259"/>
            <a:ext cx="4770485" cy="2022764"/>
          </a:xfrm>
          <a:prstGeom prst="rect">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2800" dirty="0">
                <a:solidFill>
                  <a:schemeClr val="tx1"/>
                </a:solidFill>
              </a:rPr>
              <a:t>Investigación en las Universidades Chilenas</a:t>
            </a:r>
          </a:p>
        </p:txBody>
      </p:sp>
      <p:sp>
        <p:nvSpPr>
          <p:cNvPr id="11" name="Rectángulo 10"/>
          <p:cNvSpPr/>
          <p:nvPr/>
        </p:nvSpPr>
        <p:spPr>
          <a:xfrm>
            <a:off x="1566815" y="4382308"/>
            <a:ext cx="4770485" cy="2022764"/>
          </a:xfrm>
          <a:prstGeom prst="rect">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2800" dirty="0">
                <a:solidFill>
                  <a:schemeClr val="tx1"/>
                </a:solidFill>
              </a:rPr>
              <a:t>Cambios legislativos en </a:t>
            </a:r>
            <a:r>
              <a:rPr lang="es-CL" sz="2800" dirty="0" smtClean="0">
                <a:solidFill>
                  <a:schemeClr val="tx1"/>
                </a:solidFill>
              </a:rPr>
              <a:t>Educación Superior</a:t>
            </a:r>
            <a:endParaRPr lang="es-CL" sz="2800" dirty="0">
              <a:solidFill>
                <a:schemeClr val="tx1"/>
              </a:solidFill>
            </a:endParaRPr>
          </a:p>
        </p:txBody>
      </p:sp>
      <p:sp>
        <p:nvSpPr>
          <p:cNvPr id="12" name="Rectángulo 11"/>
          <p:cNvSpPr/>
          <p:nvPr/>
        </p:nvSpPr>
        <p:spPr>
          <a:xfrm>
            <a:off x="7235730" y="4382308"/>
            <a:ext cx="4770485" cy="2022764"/>
          </a:xfrm>
          <a:prstGeom prst="rect">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2800" dirty="0">
                <a:solidFill>
                  <a:schemeClr val="tx1"/>
                </a:solidFill>
              </a:rPr>
              <a:t>Invitación y Desafíos</a:t>
            </a:r>
          </a:p>
        </p:txBody>
      </p:sp>
      <p:sp>
        <p:nvSpPr>
          <p:cNvPr id="15" name="Rectángulo 14"/>
          <p:cNvSpPr/>
          <p:nvPr/>
        </p:nvSpPr>
        <p:spPr>
          <a:xfrm>
            <a:off x="6519815" y="2142259"/>
            <a:ext cx="715915" cy="2022764"/>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4400" dirty="0">
                <a:solidFill>
                  <a:schemeClr val="bg1"/>
                </a:solidFill>
              </a:rPr>
              <a:t>2</a:t>
            </a:r>
          </a:p>
        </p:txBody>
      </p:sp>
      <p:sp>
        <p:nvSpPr>
          <p:cNvPr id="16" name="Rectángulo 15"/>
          <p:cNvSpPr/>
          <p:nvPr/>
        </p:nvSpPr>
        <p:spPr>
          <a:xfrm>
            <a:off x="850900" y="2142259"/>
            <a:ext cx="715915" cy="2022764"/>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4400" dirty="0">
                <a:solidFill>
                  <a:schemeClr val="bg1"/>
                </a:solidFill>
              </a:rPr>
              <a:t>1</a:t>
            </a:r>
          </a:p>
        </p:txBody>
      </p:sp>
      <p:sp>
        <p:nvSpPr>
          <p:cNvPr id="17" name="Rectángulo 16"/>
          <p:cNvSpPr/>
          <p:nvPr/>
        </p:nvSpPr>
        <p:spPr>
          <a:xfrm>
            <a:off x="850900" y="4382308"/>
            <a:ext cx="715915" cy="2022764"/>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4400" dirty="0">
                <a:solidFill>
                  <a:schemeClr val="bg1"/>
                </a:solidFill>
              </a:rPr>
              <a:t>3</a:t>
            </a:r>
          </a:p>
        </p:txBody>
      </p:sp>
      <p:sp>
        <p:nvSpPr>
          <p:cNvPr id="18" name="Rectángulo 17"/>
          <p:cNvSpPr/>
          <p:nvPr/>
        </p:nvSpPr>
        <p:spPr>
          <a:xfrm>
            <a:off x="6519815" y="4382308"/>
            <a:ext cx="715915" cy="2022764"/>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4400" dirty="0">
                <a:solidFill>
                  <a:schemeClr val="bg1"/>
                </a:solidFill>
              </a:rPr>
              <a:t>4</a:t>
            </a:r>
          </a:p>
        </p:txBody>
      </p:sp>
    </p:spTree>
    <p:extLst>
      <p:ext uri="{BB962C8B-B14F-4D97-AF65-F5344CB8AC3E}">
        <p14:creationId xmlns:p14="http://schemas.microsoft.com/office/powerpoint/2010/main" val="30720536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ln>
            <a:noFill/>
          </a:ln>
        </p:spPr>
        <p:txBody>
          <a:bodyPr/>
          <a:lstStyle/>
          <a:p>
            <a:r>
              <a:rPr lang="es-CL" dirty="0">
                <a:solidFill>
                  <a:srgbClr val="6EBD68"/>
                </a:solidFill>
              </a:rPr>
              <a:t>Tema 4</a:t>
            </a:r>
          </a:p>
        </p:txBody>
      </p:sp>
      <p:grpSp>
        <p:nvGrpSpPr>
          <p:cNvPr id="4" name="Grupo 3"/>
          <p:cNvGrpSpPr/>
          <p:nvPr/>
        </p:nvGrpSpPr>
        <p:grpSpPr>
          <a:xfrm>
            <a:off x="838200" y="1710834"/>
            <a:ext cx="6908800" cy="94645"/>
            <a:chOff x="0" y="6035222"/>
            <a:chExt cx="6908800" cy="94645"/>
          </a:xfrm>
        </p:grpSpPr>
        <p:sp>
          <p:nvSpPr>
            <p:cNvPr id="5" name="Rectángulo 4"/>
            <p:cNvSpPr/>
            <p:nvPr/>
          </p:nvSpPr>
          <p:spPr>
            <a:xfrm>
              <a:off x="0" y="6035222"/>
              <a:ext cx="1727200" cy="94645"/>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6" name="Rectángulo 5"/>
            <p:cNvSpPr/>
            <p:nvPr/>
          </p:nvSpPr>
          <p:spPr>
            <a:xfrm>
              <a:off x="1727200" y="6035222"/>
              <a:ext cx="1727200" cy="94645"/>
            </a:xfrm>
            <a:prstGeom prst="rect">
              <a:avLst/>
            </a:prstGeom>
            <a:solidFill>
              <a:srgbClr val="44454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7" name="Rectángulo 6"/>
            <p:cNvSpPr/>
            <p:nvPr/>
          </p:nvSpPr>
          <p:spPr>
            <a:xfrm>
              <a:off x="3454400" y="6035222"/>
              <a:ext cx="1727200" cy="94645"/>
            </a:xfrm>
            <a:prstGeom prst="rect">
              <a:avLst/>
            </a:prstGeom>
            <a:solidFill>
              <a:srgbClr val="9BA47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8" name="Rectángulo 7"/>
            <p:cNvSpPr/>
            <p:nvPr/>
          </p:nvSpPr>
          <p:spPr>
            <a:xfrm>
              <a:off x="5181600" y="6035222"/>
              <a:ext cx="1727200" cy="94645"/>
            </a:xfrm>
            <a:prstGeom prst="rect">
              <a:avLst/>
            </a:prstGeom>
            <a:solidFill>
              <a:srgbClr val="5B764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grpSp>
      <p:sp>
        <p:nvSpPr>
          <p:cNvPr id="9" name="Rectángulo 8"/>
          <p:cNvSpPr/>
          <p:nvPr/>
        </p:nvSpPr>
        <p:spPr>
          <a:xfrm>
            <a:off x="1566815" y="2142259"/>
            <a:ext cx="4770485" cy="2022764"/>
          </a:xfrm>
          <a:prstGeom prst="rect">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2800" dirty="0">
                <a:solidFill>
                  <a:schemeClr val="accent3"/>
                </a:solidFill>
              </a:rPr>
              <a:t>Nivel de inversión en </a:t>
            </a:r>
            <a:r>
              <a:rPr lang="es-CL" sz="2800" dirty="0" err="1">
                <a:solidFill>
                  <a:schemeClr val="accent3"/>
                </a:solidFill>
              </a:rPr>
              <a:t>I+D</a:t>
            </a:r>
            <a:r>
              <a:rPr lang="es-CL" sz="2800" dirty="0">
                <a:solidFill>
                  <a:schemeClr val="accent3"/>
                </a:solidFill>
              </a:rPr>
              <a:t> </a:t>
            </a:r>
            <a:r>
              <a:rPr lang="es-CL" sz="2800" dirty="0" smtClean="0">
                <a:solidFill>
                  <a:schemeClr val="accent3"/>
                </a:solidFill>
              </a:rPr>
              <a:t>en </a:t>
            </a:r>
            <a:r>
              <a:rPr lang="es-CL" sz="2800" dirty="0">
                <a:solidFill>
                  <a:schemeClr val="accent3"/>
                </a:solidFill>
              </a:rPr>
              <a:t>Chile</a:t>
            </a:r>
          </a:p>
        </p:txBody>
      </p:sp>
      <p:sp>
        <p:nvSpPr>
          <p:cNvPr id="10" name="Rectángulo 9"/>
          <p:cNvSpPr/>
          <p:nvPr/>
        </p:nvSpPr>
        <p:spPr>
          <a:xfrm>
            <a:off x="7235730" y="2142259"/>
            <a:ext cx="4770485" cy="2022764"/>
          </a:xfrm>
          <a:prstGeom prst="rect">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2800" dirty="0">
                <a:solidFill>
                  <a:schemeClr val="accent3"/>
                </a:solidFill>
              </a:rPr>
              <a:t>Investigación en las </a:t>
            </a:r>
            <a:r>
              <a:rPr lang="es-CL" sz="2800" dirty="0" smtClean="0">
                <a:solidFill>
                  <a:schemeClr val="accent3"/>
                </a:solidFill>
              </a:rPr>
              <a:t>Universidades Chilenas</a:t>
            </a:r>
            <a:endParaRPr lang="es-CL" sz="2800" dirty="0">
              <a:solidFill>
                <a:schemeClr val="accent3"/>
              </a:solidFill>
            </a:endParaRPr>
          </a:p>
        </p:txBody>
      </p:sp>
      <p:sp>
        <p:nvSpPr>
          <p:cNvPr id="11" name="Rectángulo 10"/>
          <p:cNvSpPr/>
          <p:nvPr/>
        </p:nvSpPr>
        <p:spPr>
          <a:xfrm>
            <a:off x="1566815" y="4382308"/>
            <a:ext cx="4770485" cy="2022764"/>
          </a:xfrm>
          <a:prstGeom prst="rect">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2800" dirty="0">
                <a:solidFill>
                  <a:schemeClr val="accent3"/>
                </a:solidFill>
              </a:rPr>
              <a:t>Cambios legislativos en Educación Superior</a:t>
            </a:r>
          </a:p>
        </p:txBody>
      </p:sp>
      <p:sp>
        <p:nvSpPr>
          <p:cNvPr id="12" name="Rectángulo 11"/>
          <p:cNvSpPr/>
          <p:nvPr/>
        </p:nvSpPr>
        <p:spPr>
          <a:xfrm>
            <a:off x="7235730" y="4382308"/>
            <a:ext cx="4770485" cy="2022764"/>
          </a:xfrm>
          <a:prstGeom prst="rect">
            <a:avLst/>
          </a:prstGeom>
          <a:solidFill>
            <a:srgbClr val="44454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2800" b="1" dirty="0">
                <a:solidFill>
                  <a:schemeClr val="bg1"/>
                </a:solidFill>
              </a:rPr>
              <a:t>Invitación </a:t>
            </a:r>
            <a:r>
              <a:rPr lang="es-CL" sz="2800" b="1" dirty="0" smtClean="0">
                <a:solidFill>
                  <a:schemeClr val="bg1"/>
                </a:solidFill>
              </a:rPr>
              <a:t>y Desafíos</a:t>
            </a:r>
            <a:endParaRPr lang="es-CL" sz="2800" b="1" dirty="0">
              <a:solidFill>
                <a:schemeClr val="bg1"/>
              </a:solidFill>
            </a:endParaRPr>
          </a:p>
        </p:txBody>
      </p:sp>
      <p:sp>
        <p:nvSpPr>
          <p:cNvPr id="15" name="Rectángulo 14"/>
          <p:cNvSpPr/>
          <p:nvPr/>
        </p:nvSpPr>
        <p:spPr>
          <a:xfrm>
            <a:off x="6519815" y="2142259"/>
            <a:ext cx="715915" cy="2022764"/>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4400" dirty="0">
                <a:solidFill>
                  <a:schemeClr val="bg1"/>
                </a:solidFill>
              </a:rPr>
              <a:t>2</a:t>
            </a:r>
          </a:p>
        </p:txBody>
      </p:sp>
      <p:sp>
        <p:nvSpPr>
          <p:cNvPr id="16" name="Rectángulo 15"/>
          <p:cNvSpPr/>
          <p:nvPr/>
        </p:nvSpPr>
        <p:spPr>
          <a:xfrm>
            <a:off x="850900" y="2142259"/>
            <a:ext cx="715915" cy="2022764"/>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4400" dirty="0">
                <a:solidFill>
                  <a:schemeClr val="bg1"/>
                </a:solidFill>
              </a:rPr>
              <a:t>1</a:t>
            </a:r>
          </a:p>
        </p:txBody>
      </p:sp>
      <p:sp>
        <p:nvSpPr>
          <p:cNvPr id="17" name="Rectángulo 16"/>
          <p:cNvSpPr/>
          <p:nvPr/>
        </p:nvSpPr>
        <p:spPr>
          <a:xfrm>
            <a:off x="850900" y="4382308"/>
            <a:ext cx="715915" cy="2022764"/>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4400" dirty="0">
                <a:solidFill>
                  <a:schemeClr val="bg1"/>
                </a:solidFill>
              </a:rPr>
              <a:t>3</a:t>
            </a:r>
          </a:p>
        </p:txBody>
      </p:sp>
      <p:sp>
        <p:nvSpPr>
          <p:cNvPr id="18" name="Rectángulo 17"/>
          <p:cNvSpPr/>
          <p:nvPr/>
        </p:nvSpPr>
        <p:spPr>
          <a:xfrm>
            <a:off x="6519815" y="4382308"/>
            <a:ext cx="715915" cy="2022764"/>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4400" dirty="0">
                <a:solidFill>
                  <a:schemeClr val="bg1"/>
                </a:solidFill>
              </a:rPr>
              <a:t>4</a:t>
            </a:r>
          </a:p>
        </p:txBody>
      </p:sp>
    </p:spTree>
    <p:extLst>
      <p:ext uri="{BB962C8B-B14F-4D97-AF65-F5344CB8AC3E}">
        <p14:creationId xmlns:p14="http://schemas.microsoft.com/office/powerpoint/2010/main" val="36262227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231855"/>
          </a:xfrm>
        </p:spPr>
        <p:txBody>
          <a:bodyPr>
            <a:normAutofit/>
          </a:bodyPr>
          <a:lstStyle/>
          <a:p>
            <a:r>
              <a:rPr lang="es-CL" dirty="0" smtClean="0">
                <a:solidFill>
                  <a:srgbClr val="6EBD68"/>
                </a:solidFill>
              </a:rPr>
              <a:t>4. Invitación y desafíos</a:t>
            </a:r>
            <a:endParaRPr lang="es-CL" dirty="0">
              <a:solidFill>
                <a:srgbClr val="6EBD68"/>
              </a:solidFill>
            </a:endParaRPr>
          </a:p>
        </p:txBody>
      </p:sp>
      <p:sp>
        <p:nvSpPr>
          <p:cNvPr id="3" name="Marcador de contenido 2"/>
          <p:cNvSpPr>
            <a:spLocks noGrp="1"/>
          </p:cNvSpPr>
          <p:nvPr>
            <p:ph idx="1"/>
          </p:nvPr>
        </p:nvSpPr>
        <p:spPr>
          <a:xfrm>
            <a:off x="762000" y="1919332"/>
            <a:ext cx="10591800" cy="4841686"/>
          </a:xfrm>
        </p:spPr>
        <p:txBody>
          <a:bodyPr>
            <a:normAutofit/>
          </a:bodyPr>
          <a:lstStyle/>
          <a:p>
            <a:pPr marL="0" indent="0" algn="just">
              <a:buNone/>
            </a:pPr>
            <a:r>
              <a:rPr lang="es-CL" dirty="0"/>
              <a:t>La invitación es a aprovechar los nuevos espacios que se han creado a partir de los </a:t>
            </a:r>
            <a:r>
              <a:rPr lang="es-CL" b="1" dirty="0"/>
              <a:t>cambios legislativos</a:t>
            </a:r>
            <a:r>
              <a:rPr lang="es-CL" dirty="0"/>
              <a:t>, y del propio </a:t>
            </a:r>
            <a:r>
              <a:rPr lang="es-CL" b="1" dirty="0"/>
              <a:t>impulso de las </a:t>
            </a:r>
            <a:r>
              <a:rPr lang="es-CL" b="1" dirty="0" smtClean="0"/>
              <a:t>universidades</a:t>
            </a:r>
            <a:r>
              <a:rPr lang="es-CL" dirty="0" smtClean="0"/>
              <a:t> </a:t>
            </a:r>
            <a:r>
              <a:rPr lang="es-CL" dirty="0"/>
              <a:t>por mejorar su posicionamiento a nivel nacional e internacional. </a:t>
            </a:r>
          </a:p>
          <a:p>
            <a:pPr marL="0" indent="0" algn="just">
              <a:buNone/>
            </a:pPr>
            <a:r>
              <a:rPr lang="es-CL" dirty="0" smtClean="0"/>
              <a:t>Ello debe implementarse </a:t>
            </a:r>
            <a:r>
              <a:rPr lang="es-CL" dirty="0"/>
              <a:t>con alianzas con otros </a:t>
            </a:r>
            <a:r>
              <a:rPr lang="es-CL" dirty="0" smtClean="0"/>
              <a:t>sectores, especialmente, en </a:t>
            </a:r>
            <a:r>
              <a:rPr lang="es-CL" dirty="0"/>
              <a:t>un contexto de recursos </a:t>
            </a:r>
            <a:r>
              <a:rPr lang="es-CL" dirty="0" smtClean="0"/>
              <a:t>acotados. </a:t>
            </a:r>
          </a:p>
          <a:p>
            <a:pPr marL="0" indent="0" algn="just">
              <a:buNone/>
            </a:pPr>
            <a:r>
              <a:rPr lang="es-CL" dirty="0" smtClean="0"/>
              <a:t>Hay variados ejemplos de alianzas, se debe seguir trabajando en ello.</a:t>
            </a:r>
          </a:p>
          <a:p>
            <a:pPr marL="0" indent="0" algn="just">
              <a:buNone/>
            </a:pPr>
            <a:r>
              <a:rPr lang="es-CL" dirty="0" smtClean="0"/>
              <a:t>Las alianzas requieren nuevos impulsos, si evaluamos su actual impacto en R&amp;D; alianza que debemos potenciar entre </a:t>
            </a:r>
            <a:r>
              <a:rPr lang="es-CL" dirty="0"/>
              <a:t>los distintos </a:t>
            </a:r>
            <a:r>
              <a:rPr lang="es-CL" dirty="0" smtClean="0"/>
              <a:t>actores del sistema. Esperamos poder aportar en ello.</a:t>
            </a:r>
            <a:endParaRPr lang="es-CL" dirty="0"/>
          </a:p>
        </p:txBody>
      </p:sp>
      <p:grpSp>
        <p:nvGrpSpPr>
          <p:cNvPr id="4" name="Grupo 3"/>
          <p:cNvGrpSpPr/>
          <p:nvPr/>
        </p:nvGrpSpPr>
        <p:grpSpPr>
          <a:xfrm>
            <a:off x="838200" y="1710834"/>
            <a:ext cx="6908800" cy="94645"/>
            <a:chOff x="0" y="6035222"/>
            <a:chExt cx="6908800" cy="94645"/>
          </a:xfrm>
        </p:grpSpPr>
        <p:sp>
          <p:nvSpPr>
            <p:cNvPr id="5" name="Rectángulo 4"/>
            <p:cNvSpPr/>
            <p:nvPr/>
          </p:nvSpPr>
          <p:spPr>
            <a:xfrm>
              <a:off x="0" y="6035222"/>
              <a:ext cx="1727200" cy="94645"/>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6" name="Rectángulo 5"/>
            <p:cNvSpPr/>
            <p:nvPr/>
          </p:nvSpPr>
          <p:spPr>
            <a:xfrm>
              <a:off x="1727200" y="6035222"/>
              <a:ext cx="1727200" cy="94645"/>
            </a:xfrm>
            <a:prstGeom prst="rect">
              <a:avLst/>
            </a:prstGeom>
            <a:solidFill>
              <a:srgbClr val="44454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7" name="Rectángulo 6"/>
            <p:cNvSpPr/>
            <p:nvPr/>
          </p:nvSpPr>
          <p:spPr>
            <a:xfrm>
              <a:off x="3454400" y="6035222"/>
              <a:ext cx="1727200" cy="94645"/>
            </a:xfrm>
            <a:prstGeom prst="rect">
              <a:avLst/>
            </a:prstGeom>
            <a:solidFill>
              <a:srgbClr val="9BA47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8" name="Rectángulo 7"/>
            <p:cNvSpPr/>
            <p:nvPr/>
          </p:nvSpPr>
          <p:spPr>
            <a:xfrm>
              <a:off x="5181600" y="6035222"/>
              <a:ext cx="1727200" cy="94645"/>
            </a:xfrm>
            <a:prstGeom prst="rect">
              <a:avLst/>
            </a:prstGeom>
            <a:solidFill>
              <a:srgbClr val="5B764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grpSp>
    </p:spTree>
    <p:extLst>
      <p:ext uri="{BB962C8B-B14F-4D97-AF65-F5344CB8AC3E}">
        <p14:creationId xmlns:p14="http://schemas.microsoft.com/office/powerpoint/2010/main" val="18557828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94622"/>
            <a:ext cx="10515600" cy="1231855"/>
          </a:xfrm>
        </p:spPr>
        <p:txBody>
          <a:bodyPr>
            <a:normAutofit/>
          </a:bodyPr>
          <a:lstStyle/>
          <a:p>
            <a:r>
              <a:rPr lang="es-CL" sz="3600" u="sng" dirty="0" smtClean="0">
                <a:solidFill>
                  <a:srgbClr val="6EBD68"/>
                </a:solidFill>
              </a:rPr>
              <a:t>Ejemplos </a:t>
            </a:r>
            <a:r>
              <a:rPr lang="es-CL" sz="3600" b="1" dirty="0" smtClean="0">
                <a:solidFill>
                  <a:srgbClr val="6EBD68"/>
                </a:solidFill>
              </a:rPr>
              <a:t>de Alianzas de distinto tipo para </a:t>
            </a:r>
            <a:r>
              <a:rPr lang="es-CL" sz="3600" b="1" dirty="0" err="1" smtClean="0">
                <a:solidFill>
                  <a:srgbClr val="6EBD68"/>
                </a:solidFill>
              </a:rPr>
              <a:t>I+D+i</a:t>
            </a:r>
            <a:endParaRPr lang="es-CL" sz="3600" b="1" dirty="0">
              <a:solidFill>
                <a:srgbClr val="6EBD68"/>
              </a:solidFill>
            </a:endParaRPr>
          </a:p>
        </p:txBody>
      </p:sp>
      <p:sp>
        <p:nvSpPr>
          <p:cNvPr id="3" name="Marcador de contenido 2"/>
          <p:cNvSpPr>
            <a:spLocks noGrp="1"/>
          </p:cNvSpPr>
          <p:nvPr>
            <p:ph idx="1"/>
          </p:nvPr>
        </p:nvSpPr>
        <p:spPr>
          <a:xfrm>
            <a:off x="963151" y="1889835"/>
            <a:ext cx="10515600" cy="4628951"/>
          </a:xfrm>
        </p:spPr>
        <p:txBody>
          <a:bodyPr>
            <a:normAutofit fontScale="92500" lnSpcReduction="10000"/>
          </a:bodyPr>
          <a:lstStyle/>
          <a:p>
            <a:pPr algn="just"/>
            <a:r>
              <a:rPr lang="es-CL" dirty="0" smtClean="0"/>
              <a:t>Alianzas Centros de Investigación universitarios con </a:t>
            </a:r>
            <a:r>
              <a:rPr lang="es-CL" dirty="0" smtClean="0"/>
              <a:t>privados</a:t>
            </a:r>
            <a:r>
              <a:rPr lang="es-CL" dirty="0"/>
              <a:t>:</a:t>
            </a:r>
          </a:p>
          <a:p>
            <a:pPr lvl="1" algn="just">
              <a:buFont typeface="Wingdings" panose="05000000000000000000" pitchFamily="2" charset="2"/>
              <a:buChar char="ü"/>
            </a:pPr>
            <a:r>
              <a:rPr lang="en-US" sz="2300" dirty="0" smtClean="0"/>
              <a:t>PUC/</a:t>
            </a:r>
            <a:r>
              <a:rPr lang="en-US" sz="2300" dirty="0" err="1" smtClean="0"/>
              <a:t>Recalcine</a:t>
            </a:r>
            <a:r>
              <a:rPr lang="en-US" sz="2300" dirty="0" smtClean="0"/>
              <a:t>: </a:t>
            </a:r>
            <a:r>
              <a:rPr lang="en-US" sz="2300" dirty="0" smtClean="0">
                <a:hlinkClick r:id="rId3"/>
              </a:rPr>
              <a:t>Biomedical </a:t>
            </a:r>
            <a:r>
              <a:rPr lang="en-US" sz="2300" dirty="0">
                <a:hlinkClick r:id="rId3"/>
              </a:rPr>
              <a:t>Research Consortium Chile </a:t>
            </a:r>
            <a:endParaRPr lang="en-US" sz="2300" dirty="0"/>
          </a:p>
          <a:p>
            <a:pPr lvl="1" algn="just">
              <a:buFont typeface="Wingdings" panose="05000000000000000000" pitchFamily="2" charset="2"/>
              <a:buChar char="ü"/>
            </a:pPr>
            <a:r>
              <a:rPr lang="es-CL" sz="2300" dirty="0"/>
              <a:t>A</a:t>
            </a:r>
            <a:r>
              <a:rPr lang="es-CL" sz="2300" dirty="0" smtClean="0"/>
              <a:t>ndrés Bello/Fundación </a:t>
            </a:r>
            <a:r>
              <a:rPr lang="es-CL" sz="2300" dirty="0" err="1"/>
              <a:t>Fraunhofer</a:t>
            </a:r>
            <a:r>
              <a:rPr lang="es-CL" sz="2300" dirty="0"/>
              <a:t> Chile </a:t>
            </a:r>
            <a:r>
              <a:rPr lang="es-CL" sz="2300" dirty="0" err="1" smtClean="0"/>
              <a:t>Research</a:t>
            </a:r>
            <a:r>
              <a:rPr lang="es-CL" sz="2300" dirty="0" smtClean="0"/>
              <a:t>: </a:t>
            </a:r>
            <a:r>
              <a:rPr lang="en-US" sz="2300" dirty="0" err="1" smtClean="0">
                <a:hlinkClick r:id="rId4"/>
              </a:rPr>
              <a:t>Innova</a:t>
            </a:r>
            <a:r>
              <a:rPr lang="en-US" sz="2300" dirty="0">
                <a:hlinkClick r:id="rId4"/>
              </a:rPr>
              <a:t>+ </a:t>
            </a:r>
            <a:endParaRPr lang="en-US" sz="2300" dirty="0"/>
          </a:p>
          <a:p>
            <a:pPr lvl="1" algn="just">
              <a:buFont typeface="Wingdings" panose="05000000000000000000" pitchFamily="2" charset="2"/>
              <a:buChar char="ü"/>
            </a:pPr>
            <a:r>
              <a:rPr lang="es-CL" sz="2300" dirty="0" smtClean="0"/>
              <a:t>Universidad de Chile/Pfizer: </a:t>
            </a:r>
            <a:r>
              <a:rPr lang="en-US" sz="2300" dirty="0" err="1" smtClean="0">
                <a:hlinkClick r:id="rId5"/>
              </a:rPr>
              <a:t>CeBiB</a:t>
            </a:r>
            <a:r>
              <a:rPr lang="en-US" sz="2300" dirty="0" smtClean="0">
                <a:hlinkClick r:id="rId5"/>
              </a:rPr>
              <a:t> </a:t>
            </a:r>
            <a:r>
              <a:rPr lang="en-US" sz="2300" dirty="0">
                <a:hlinkClick r:id="rId5"/>
              </a:rPr>
              <a:t>– CEMP</a:t>
            </a:r>
            <a:endParaRPr lang="en-US" sz="2300" dirty="0"/>
          </a:p>
          <a:p>
            <a:pPr lvl="1" algn="just">
              <a:buFont typeface="Wingdings" panose="05000000000000000000" pitchFamily="2" charset="2"/>
              <a:buChar char="ü"/>
            </a:pPr>
            <a:r>
              <a:rPr lang="en-US" sz="2300" dirty="0" smtClean="0"/>
              <a:t>PUC/</a:t>
            </a:r>
            <a:r>
              <a:rPr lang="en-US" sz="2300" dirty="0" err="1" smtClean="0"/>
              <a:t>SQM</a:t>
            </a:r>
            <a:r>
              <a:rPr lang="en-US" sz="2300" dirty="0" smtClean="0"/>
              <a:t>: </a:t>
            </a:r>
            <a:r>
              <a:rPr lang="en-US" sz="2300" dirty="0" smtClean="0">
                <a:hlinkClick r:id="rId6"/>
              </a:rPr>
              <a:t>Care </a:t>
            </a:r>
            <a:r>
              <a:rPr lang="en-US" sz="2300" dirty="0">
                <a:hlinkClick r:id="rId6"/>
              </a:rPr>
              <a:t>Chile UC </a:t>
            </a:r>
            <a:endParaRPr lang="en-US" sz="2300" dirty="0"/>
          </a:p>
          <a:p>
            <a:pPr lvl="1" algn="just">
              <a:buFont typeface="Wingdings" panose="05000000000000000000" pitchFamily="2" charset="2"/>
              <a:buChar char="ü"/>
            </a:pPr>
            <a:r>
              <a:rPr lang="es-CL" sz="2300" dirty="0"/>
              <a:t>Universidad de </a:t>
            </a:r>
            <a:r>
              <a:rPr lang="es-CL" sz="2300" dirty="0" smtClean="0"/>
              <a:t>Chile/Codelco: </a:t>
            </a:r>
            <a:r>
              <a:rPr lang="en-US" sz="2300" dirty="0" err="1" smtClean="0">
                <a:hlinkClick r:id="rId7"/>
              </a:rPr>
              <a:t>CMM-Codelco</a:t>
            </a:r>
            <a:endParaRPr lang="en-US" sz="2300" dirty="0" smtClean="0"/>
          </a:p>
          <a:p>
            <a:pPr lvl="1" algn="just">
              <a:buFont typeface="Wingdings" panose="05000000000000000000" pitchFamily="2" charset="2"/>
              <a:buChar char="ü"/>
            </a:pPr>
            <a:r>
              <a:rPr lang="en-US" sz="2300" dirty="0" smtClean="0"/>
              <a:t>Adolfo Ibáñez/</a:t>
            </a:r>
            <a:r>
              <a:rPr lang="en-US" sz="2300" dirty="0" err="1" smtClean="0"/>
              <a:t>Clínica</a:t>
            </a:r>
            <a:r>
              <a:rPr lang="en-US" sz="2300" dirty="0" smtClean="0"/>
              <a:t> Las Condes: </a:t>
            </a:r>
            <a:r>
              <a:rPr lang="es-CL" sz="2300" dirty="0">
                <a:hlinkClick r:id="rId8"/>
              </a:rPr>
              <a:t>Salud, gestión e </a:t>
            </a:r>
            <a:r>
              <a:rPr lang="es-CL" sz="2300" dirty="0" smtClean="0">
                <a:hlinkClick r:id="rId8"/>
              </a:rPr>
              <a:t>innovación</a:t>
            </a:r>
            <a:endParaRPr lang="es-CL" sz="2300" dirty="0" smtClean="0"/>
          </a:p>
          <a:p>
            <a:pPr lvl="1" algn="just">
              <a:buFont typeface="Wingdings" panose="05000000000000000000" pitchFamily="2" charset="2"/>
              <a:buChar char="ü"/>
            </a:pPr>
            <a:r>
              <a:rPr lang="es-CL" dirty="0"/>
              <a:t>Otros del tipo Consorcios Tecnológicos </a:t>
            </a:r>
            <a:r>
              <a:rPr lang="es-CL" dirty="0" smtClean="0"/>
              <a:t>Empresariales de Investigación </a:t>
            </a:r>
            <a:r>
              <a:rPr lang="es-CL" dirty="0"/>
              <a:t>(</a:t>
            </a:r>
            <a:r>
              <a:rPr lang="es-CL" dirty="0" err="1" smtClean="0"/>
              <a:t>PIA-CONICYT</a:t>
            </a:r>
            <a:r>
              <a:rPr lang="es-CL" dirty="0" smtClean="0"/>
              <a:t>)</a:t>
            </a:r>
            <a:endParaRPr lang="es-CL" dirty="0"/>
          </a:p>
          <a:p>
            <a:pPr marL="457200" lvl="1" indent="0" algn="just">
              <a:buNone/>
            </a:pPr>
            <a:endParaRPr lang="en-US" sz="2300" dirty="0"/>
          </a:p>
          <a:p>
            <a:pPr algn="just"/>
            <a:r>
              <a:rPr lang="en-US" dirty="0" err="1"/>
              <a:t>Alianzas</a:t>
            </a:r>
            <a:r>
              <a:rPr lang="en-US" dirty="0"/>
              <a:t> </a:t>
            </a:r>
            <a:r>
              <a:rPr lang="en-US" dirty="0" err="1"/>
              <a:t>i</a:t>
            </a:r>
            <a:r>
              <a:rPr lang="en-US" dirty="0" err="1" smtClean="0"/>
              <a:t>nteruniversidades</a:t>
            </a:r>
            <a:endParaRPr lang="en-US" dirty="0"/>
          </a:p>
          <a:p>
            <a:pPr lvl="1" algn="just">
              <a:buFont typeface="Wingdings" panose="05000000000000000000" pitchFamily="2" charset="2"/>
              <a:buChar char="ü"/>
            </a:pPr>
            <a:r>
              <a:rPr lang="es-ES" sz="2300" u="sng" dirty="0">
                <a:hlinkClick r:id="rId9"/>
              </a:rPr>
              <a:t>Red de Investigación | Consorcio de Universidades del Estado de </a:t>
            </a:r>
            <a:r>
              <a:rPr lang="es-ES" sz="2300" u="sng" dirty="0" smtClean="0">
                <a:hlinkClick r:id="rId9"/>
              </a:rPr>
              <a:t>Chile</a:t>
            </a:r>
          </a:p>
          <a:p>
            <a:pPr lvl="1" algn="just">
              <a:buFont typeface="Wingdings" panose="05000000000000000000" pitchFamily="2" charset="2"/>
              <a:buChar char="ü"/>
            </a:pPr>
            <a:r>
              <a:rPr lang="en-US" sz="2300" dirty="0" smtClean="0">
                <a:hlinkClick r:id="rId10"/>
              </a:rPr>
              <a:t>PUC-Tec </a:t>
            </a:r>
            <a:r>
              <a:rPr lang="en-US" sz="2300" dirty="0">
                <a:hlinkClick r:id="rId10"/>
              </a:rPr>
              <a:t>de Monterrey-</a:t>
            </a:r>
            <a:r>
              <a:rPr lang="en-US" sz="2300" dirty="0" err="1">
                <a:hlinkClick r:id="rId10"/>
              </a:rPr>
              <a:t>UniAndes</a:t>
            </a:r>
            <a:r>
              <a:rPr lang="en-US" sz="2300" dirty="0">
                <a:hlinkClick r:id="rId10"/>
              </a:rPr>
              <a:t> </a:t>
            </a:r>
            <a:r>
              <a:rPr lang="en-US" sz="2300" dirty="0" smtClean="0">
                <a:hlinkClick r:id="rId10"/>
              </a:rPr>
              <a:t>Colombia</a:t>
            </a:r>
            <a:endParaRPr lang="en-US" sz="2300" dirty="0" smtClean="0"/>
          </a:p>
          <a:p>
            <a:pPr lvl="1" algn="just">
              <a:buFont typeface="Wingdings" panose="05000000000000000000" pitchFamily="2" charset="2"/>
              <a:buChar char="ü"/>
            </a:pPr>
            <a:r>
              <a:rPr lang="es-ES" sz="2300" u="sng" dirty="0">
                <a:hlinkClick r:id="rId11"/>
              </a:rPr>
              <a:t>A</a:t>
            </a:r>
            <a:r>
              <a:rPr lang="es-ES" sz="2300" u="sng" dirty="0" smtClean="0">
                <a:hlinkClick r:id="rId11"/>
              </a:rPr>
              <a:t>nillos </a:t>
            </a:r>
            <a:r>
              <a:rPr lang="es-ES" sz="2300" u="sng" dirty="0">
                <a:hlinkClick r:id="rId11"/>
              </a:rPr>
              <a:t>de Investigación (</a:t>
            </a:r>
            <a:r>
              <a:rPr lang="es-ES" sz="2300" u="sng" dirty="0" err="1">
                <a:hlinkClick r:id="rId11"/>
              </a:rPr>
              <a:t>PIA</a:t>
            </a:r>
            <a:r>
              <a:rPr lang="es-ES" sz="2300" u="sng" dirty="0">
                <a:hlinkClick r:id="rId11"/>
              </a:rPr>
              <a:t>) </a:t>
            </a:r>
            <a:r>
              <a:rPr lang="es-ES" sz="2300" u="sng" dirty="0" err="1">
                <a:hlinkClick r:id="rId11"/>
              </a:rPr>
              <a:t>CONICYT</a:t>
            </a:r>
            <a:endParaRPr lang="es-ES" sz="2300" u="sng" dirty="0"/>
          </a:p>
          <a:p>
            <a:pPr marL="457200" lvl="1" indent="0" algn="just">
              <a:buNone/>
            </a:pPr>
            <a:endParaRPr lang="en-US" sz="2300" dirty="0" smtClean="0"/>
          </a:p>
          <a:p>
            <a:pPr marL="457200" lvl="1" indent="0" algn="just">
              <a:buNone/>
            </a:pPr>
            <a:endParaRPr lang="en-US" sz="2200" dirty="0"/>
          </a:p>
          <a:p>
            <a:pPr algn="just"/>
            <a:endParaRPr lang="en-US" dirty="0"/>
          </a:p>
          <a:p>
            <a:pPr marL="0" indent="0" algn="just">
              <a:buNone/>
            </a:pPr>
            <a:endParaRPr lang="en-US" dirty="0"/>
          </a:p>
        </p:txBody>
      </p:sp>
      <p:grpSp>
        <p:nvGrpSpPr>
          <p:cNvPr id="4" name="Grupo 3"/>
          <p:cNvGrpSpPr/>
          <p:nvPr/>
        </p:nvGrpSpPr>
        <p:grpSpPr>
          <a:xfrm>
            <a:off x="838200" y="1710834"/>
            <a:ext cx="6908800" cy="94645"/>
            <a:chOff x="0" y="6035222"/>
            <a:chExt cx="6908800" cy="94645"/>
          </a:xfrm>
        </p:grpSpPr>
        <p:sp>
          <p:nvSpPr>
            <p:cNvPr id="5" name="Rectángulo 4"/>
            <p:cNvSpPr/>
            <p:nvPr/>
          </p:nvSpPr>
          <p:spPr>
            <a:xfrm>
              <a:off x="0" y="6035222"/>
              <a:ext cx="1727200" cy="94645"/>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6" name="Rectángulo 5"/>
            <p:cNvSpPr/>
            <p:nvPr/>
          </p:nvSpPr>
          <p:spPr>
            <a:xfrm>
              <a:off x="1727200" y="6035222"/>
              <a:ext cx="1727200" cy="94645"/>
            </a:xfrm>
            <a:prstGeom prst="rect">
              <a:avLst/>
            </a:prstGeom>
            <a:solidFill>
              <a:srgbClr val="44454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7" name="Rectángulo 6"/>
            <p:cNvSpPr/>
            <p:nvPr/>
          </p:nvSpPr>
          <p:spPr>
            <a:xfrm>
              <a:off x="3454400" y="6035222"/>
              <a:ext cx="1727200" cy="94645"/>
            </a:xfrm>
            <a:prstGeom prst="rect">
              <a:avLst/>
            </a:prstGeom>
            <a:solidFill>
              <a:srgbClr val="9BA47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8" name="Rectángulo 7"/>
            <p:cNvSpPr/>
            <p:nvPr/>
          </p:nvSpPr>
          <p:spPr>
            <a:xfrm>
              <a:off x="5181600" y="6035222"/>
              <a:ext cx="1727200" cy="94645"/>
            </a:xfrm>
            <a:prstGeom prst="rect">
              <a:avLst/>
            </a:prstGeom>
            <a:solidFill>
              <a:srgbClr val="5B764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grpSp>
    </p:spTree>
    <p:extLst>
      <p:ext uri="{BB962C8B-B14F-4D97-AF65-F5344CB8AC3E}">
        <p14:creationId xmlns:p14="http://schemas.microsoft.com/office/powerpoint/2010/main" val="2205912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231855"/>
          </a:xfrm>
        </p:spPr>
        <p:txBody>
          <a:bodyPr>
            <a:normAutofit/>
          </a:bodyPr>
          <a:lstStyle/>
          <a:p>
            <a:r>
              <a:rPr lang="es-CL" sz="3600" b="1" dirty="0" smtClean="0">
                <a:solidFill>
                  <a:srgbClr val="6EBD68"/>
                </a:solidFill>
              </a:rPr>
              <a:t>Desarrollar </a:t>
            </a:r>
            <a:r>
              <a:rPr lang="es-CL" sz="3600" b="1" dirty="0" smtClean="0">
                <a:solidFill>
                  <a:srgbClr val="6EBD68"/>
                </a:solidFill>
              </a:rPr>
              <a:t>Investigación </a:t>
            </a:r>
            <a:r>
              <a:rPr lang="es-CL" sz="3600" b="1" dirty="0" smtClean="0">
                <a:solidFill>
                  <a:srgbClr val="6EBD68"/>
                </a:solidFill>
              </a:rPr>
              <a:t>con el </a:t>
            </a:r>
            <a:r>
              <a:rPr lang="es-CL" sz="3600" b="1" dirty="0" smtClean="0">
                <a:solidFill>
                  <a:srgbClr val="6EBD68"/>
                </a:solidFill>
              </a:rPr>
              <a:t>sector privado</a:t>
            </a:r>
            <a:endParaRPr lang="es-CL" sz="3600" b="1" dirty="0">
              <a:solidFill>
                <a:srgbClr val="6EBD68"/>
              </a:solidFill>
            </a:endParaRPr>
          </a:p>
        </p:txBody>
      </p:sp>
      <p:sp>
        <p:nvSpPr>
          <p:cNvPr id="3" name="Marcador de contenido 2"/>
          <p:cNvSpPr>
            <a:spLocks noGrp="1"/>
          </p:cNvSpPr>
          <p:nvPr>
            <p:ph idx="1"/>
          </p:nvPr>
        </p:nvSpPr>
        <p:spPr>
          <a:xfrm>
            <a:off x="838200" y="1919334"/>
            <a:ext cx="10827774" cy="5100898"/>
          </a:xfrm>
        </p:spPr>
        <p:txBody>
          <a:bodyPr>
            <a:normAutofit/>
          </a:bodyPr>
          <a:lstStyle/>
          <a:p>
            <a:pPr marL="0" indent="0" algn="just">
              <a:buNone/>
            </a:pPr>
            <a:r>
              <a:rPr lang="es-CL" dirty="0"/>
              <a:t>Hay diferentes actores, y en forma destacada algunos rectores de </a:t>
            </a:r>
            <a:r>
              <a:rPr lang="es-CL" dirty="0" smtClean="0"/>
              <a:t>universidades </a:t>
            </a:r>
            <a:r>
              <a:rPr lang="es-CL" dirty="0"/>
              <a:t>estatales, que han planteado la urgente necesidad de nuevas políticas de incentivos para fomentar el desarrollo del I+D en el sector privado. </a:t>
            </a:r>
            <a:endParaRPr lang="es-CL" dirty="0" smtClean="0"/>
          </a:p>
          <a:p>
            <a:pPr marL="0" indent="0" algn="just">
              <a:buNone/>
            </a:pPr>
            <a:r>
              <a:rPr lang="es-CL" dirty="0" smtClean="0"/>
              <a:t>Creemos </a:t>
            </a:r>
            <a:r>
              <a:rPr lang="es-CL" dirty="0"/>
              <a:t>que </a:t>
            </a:r>
            <a:r>
              <a:rPr lang="es-CL" dirty="0" smtClean="0"/>
              <a:t>todas las universidades deben aportar a fomentar el desarrollo de la </a:t>
            </a:r>
            <a:r>
              <a:rPr lang="es-CL" dirty="0" smtClean="0"/>
              <a:t>Investigación </a:t>
            </a:r>
            <a:r>
              <a:rPr lang="es-CL" dirty="0" smtClean="0"/>
              <a:t>en el sistema universitario y el desarrollo de I+D con el sector privado, y que podemos aportar nuestro grano de arena en ello:</a:t>
            </a:r>
          </a:p>
          <a:p>
            <a:pPr algn="just"/>
            <a:r>
              <a:rPr lang="es-CL" sz="2400" b="1" dirty="0" smtClean="0">
                <a:solidFill>
                  <a:srgbClr val="6EBD68"/>
                </a:solidFill>
                <a:latin typeface="+mj-lt"/>
                <a:ea typeface="+mj-ea"/>
                <a:cs typeface="+mj-cs"/>
              </a:rPr>
              <a:t>Chile </a:t>
            </a:r>
            <a:r>
              <a:rPr lang="es-CL" sz="2400" b="1" dirty="0">
                <a:solidFill>
                  <a:srgbClr val="6EBD68"/>
                </a:solidFill>
                <a:latin typeface="+mj-lt"/>
                <a:ea typeface="+mj-ea"/>
                <a:cs typeface="+mj-cs"/>
              </a:rPr>
              <a:t>requiere más capital-humano avanzado.</a:t>
            </a:r>
          </a:p>
          <a:p>
            <a:pPr algn="just"/>
            <a:r>
              <a:rPr lang="es-CL" sz="2400" b="1" dirty="0">
                <a:solidFill>
                  <a:srgbClr val="6EBD68"/>
                </a:solidFill>
                <a:latin typeface="+mj-lt"/>
                <a:ea typeface="+mj-ea"/>
                <a:cs typeface="+mj-cs"/>
              </a:rPr>
              <a:t>Las </a:t>
            </a:r>
            <a:r>
              <a:rPr lang="es-CL" sz="2400" b="1" dirty="0" smtClean="0">
                <a:solidFill>
                  <a:srgbClr val="6EBD68"/>
                </a:solidFill>
                <a:latin typeface="+mj-lt"/>
                <a:ea typeface="+mj-ea"/>
                <a:cs typeface="+mj-cs"/>
              </a:rPr>
              <a:t>universidades </a:t>
            </a:r>
            <a:r>
              <a:rPr lang="es-CL" sz="2400" b="1" dirty="0">
                <a:solidFill>
                  <a:srgbClr val="6EBD68"/>
                </a:solidFill>
                <a:latin typeface="+mj-lt"/>
                <a:ea typeface="+mj-ea"/>
                <a:cs typeface="+mj-cs"/>
              </a:rPr>
              <a:t>requieren de mayor capital-humano avanzado.</a:t>
            </a:r>
          </a:p>
          <a:p>
            <a:pPr marL="0" indent="0" algn="just">
              <a:buNone/>
            </a:pPr>
            <a:endParaRPr lang="es-CL" dirty="0" smtClean="0"/>
          </a:p>
          <a:p>
            <a:pPr marL="0" indent="0" algn="just">
              <a:buNone/>
            </a:pPr>
            <a:endParaRPr lang="es-CL" dirty="0"/>
          </a:p>
        </p:txBody>
      </p:sp>
      <p:grpSp>
        <p:nvGrpSpPr>
          <p:cNvPr id="5" name="Grupo 4"/>
          <p:cNvGrpSpPr/>
          <p:nvPr/>
        </p:nvGrpSpPr>
        <p:grpSpPr>
          <a:xfrm>
            <a:off x="838200" y="1710834"/>
            <a:ext cx="6908800" cy="94645"/>
            <a:chOff x="0" y="6035222"/>
            <a:chExt cx="6908800" cy="94645"/>
          </a:xfrm>
        </p:grpSpPr>
        <p:sp>
          <p:nvSpPr>
            <p:cNvPr id="6" name="Rectángulo 5"/>
            <p:cNvSpPr/>
            <p:nvPr/>
          </p:nvSpPr>
          <p:spPr>
            <a:xfrm>
              <a:off x="0" y="6035222"/>
              <a:ext cx="1727200" cy="94645"/>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7" name="Rectángulo 6"/>
            <p:cNvSpPr/>
            <p:nvPr/>
          </p:nvSpPr>
          <p:spPr>
            <a:xfrm>
              <a:off x="1727200" y="6035222"/>
              <a:ext cx="1727200" cy="94645"/>
            </a:xfrm>
            <a:prstGeom prst="rect">
              <a:avLst/>
            </a:prstGeom>
            <a:solidFill>
              <a:srgbClr val="44454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8" name="Rectángulo 7"/>
            <p:cNvSpPr/>
            <p:nvPr/>
          </p:nvSpPr>
          <p:spPr>
            <a:xfrm>
              <a:off x="3454400" y="6035222"/>
              <a:ext cx="1727200" cy="94645"/>
            </a:xfrm>
            <a:prstGeom prst="rect">
              <a:avLst/>
            </a:prstGeom>
            <a:solidFill>
              <a:srgbClr val="9BA47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9" name="Rectángulo 8"/>
            <p:cNvSpPr/>
            <p:nvPr/>
          </p:nvSpPr>
          <p:spPr>
            <a:xfrm>
              <a:off x="5181600" y="6035222"/>
              <a:ext cx="1727200" cy="94645"/>
            </a:xfrm>
            <a:prstGeom prst="rect">
              <a:avLst/>
            </a:prstGeom>
            <a:solidFill>
              <a:srgbClr val="5B764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grpSp>
    </p:spTree>
    <p:extLst>
      <p:ext uri="{BB962C8B-B14F-4D97-AF65-F5344CB8AC3E}">
        <p14:creationId xmlns:p14="http://schemas.microsoft.com/office/powerpoint/2010/main" val="14163666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29411"/>
            <a:ext cx="9732264" cy="913940"/>
          </a:xfrm>
        </p:spPr>
        <p:txBody>
          <a:bodyPr>
            <a:noAutofit/>
          </a:bodyPr>
          <a:lstStyle/>
          <a:p>
            <a:r>
              <a:rPr lang="es-ES" sz="2800" b="1" dirty="0" smtClean="0">
                <a:solidFill>
                  <a:srgbClr val="6EBD68"/>
                </a:solidFill>
              </a:rPr>
              <a:t>En este marco, el número de investigadores en Chile </a:t>
            </a:r>
            <a:r>
              <a:rPr lang="es-ES" sz="2800" b="1" dirty="0" smtClean="0">
                <a:solidFill>
                  <a:srgbClr val="6EBD68"/>
                </a:solidFill>
              </a:rPr>
              <a:t>sigue siendo </a:t>
            </a:r>
            <a:r>
              <a:rPr lang="es-ES" sz="2800" b="1" dirty="0" smtClean="0">
                <a:solidFill>
                  <a:srgbClr val="6EBD68"/>
                </a:solidFill>
              </a:rPr>
              <a:t>relativamente escaso, comparado con países de la OECD, más aún en el sector privado.</a:t>
            </a:r>
            <a:endParaRPr lang="es-ES" sz="2800" b="1" dirty="0">
              <a:solidFill>
                <a:srgbClr val="6EBD68"/>
              </a:solidFill>
            </a:endParaRPr>
          </a:p>
        </p:txBody>
      </p:sp>
      <p:grpSp>
        <p:nvGrpSpPr>
          <p:cNvPr id="4" name="Grupo 3"/>
          <p:cNvGrpSpPr/>
          <p:nvPr/>
        </p:nvGrpSpPr>
        <p:grpSpPr>
          <a:xfrm>
            <a:off x="838200" y="1710834"/>
            <a:ext cx="6908800" cy="94645"/>
            <a:chOff x="0" y="6035222"/>
            <a:chExt cx="6908800" cy="94645"/>
          </a:xfrm>
        </p:grpSpPr>
        <p:sp>
          <p:nvSpPr>
            <p:cNvPr id="5" name="Rectángulo 4"/>
            <p:cNvSpPr/>
            <p:nvPr/>
          </p:nvSpPr>
          <p:spPr>
            <a:xfrm>
              <a:off x="0" y="6035222"/>
              <a:ext cx="1727200" cy="94645"/>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6" name="Rectángulo 5"/>
            <p:cNvSpPr/>
            <p:nvPr/>
          </p:nvSpPr>
          <p:spPr>
            <a:xfrm>
              <a:off x="1727200" y="6035222"/>
              <a:ext cx="1727200" cy="94645"/>
            </a:xfrm>
            <a:prstGeom prst="rect">
              <a:avLst/>
            </a:prstGeom>
            <a:solidFill>
              <a:srgbClr val="44454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7" name="Rectángulo 6"/>
            <p:cNvSpPr/>
            <p:nvPr/>
          </p:nvSpPr>
          <p:spPr>
            <a:xfrm>
              <a:off x="3454400" y="6035222"/>
              <a:ext cx="1727200" cy="94645"/>
            </a:xfrm>
            <a:prstGeom prst="rect">
              <a:avLst/>
            </a:prstGeom>
            <a:solidFill>
              <a:srgbClr val="9BA47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8" name="Rectángulo 7"/>
            <p:cNvSpPr/>
            <p:nvPr/>
          </p:nvSpPr>
          <p:spPr>
            <a:xfrm>
              <a:off x="5181600" y="6035222"/>
              <a:ext cx="1727200" cy="94645"/>
            </a:xfrm>
            <a:prstGeom prst="rect">
              <a:avLst/>
            </a:prstGeom>
            <a:solidFill>
              <a:srgbClr val="5B764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grpSp>
      <p:sp>
        <p:nvSpPr>
          <p:cNvPr id="9" name="Rectángulo 8"/>
          <p:cNvSpPr/>
          <p:nvPr/>
        </p:nvSpPr>
        <p:spPr>
          <a:xfrm>
            <a:off x="868520" y="2184329"/>
            <a:ext cx="3424080" cy="523220"/>
          </a:xfrm>
          <a:prstGeom prst="rect">
            <a:avLst/>
          </a:prstGeom>
        </p:spPr>
        <p:txBody>
          <a:bodyPr wrap="square">
            <a:spAutoFit/>
          </a:bodyPr>
          <a:lstStyle/>
          <a:p>
            <a:pPr algn="ctr"/>
            <a:r>
              <a:rPr lang="es-CL" sz="1400" b="1" dirty="0" smtClean="0">
                <a:solidFill>
                  <a:schemeClr val="bg2">
                    <a:lumMod val="50000"/>
                  </a:schemeClr>
                </a:solidFill>
              </a:rPr>
              <a:t>Nro. de investigadores </a:t>
            </a:r>
          </a:p>
          <a:p>
            <a:pPr algn="ctr"/>
            <a:r>
              <a:rPr lang="es-CL" sz="1400" b="1" dirty="0" smtClean="0">
                <a:solidFill>
                  <a:schemeClr val="bg2">
                    <a:lumMod val="50000"/>
                  </a:schemeClr>
                </a:solidFill>
              </a:rPr>
              <a:t>por mil trabajadores</a:t>
            </a:r>
            <a:endParaRPr lang="es-CL" sz="1400" b="1" dirty="0">
              <a:solidFill>
                <a:schemeClr val="bg2">
                  <a:lumMod val="50000"/>
                </a:schemeClr>
              </a:solidFill>
            </a:endParaRPr>
          </a:p>
        </p:txBody>
      </p:sp>
      <p:sp>
        <p:nvSpPr>
          <p:cNvPr id="12" name="CuadroTexto 11"/>
          <p:cNvSpPr txBox="1"/>
          <p:nvPr/>
        </p:nvSpPr>
        <p:spPr>
          <a:xfrm>
            <a:off x="6656265" y="6420104"/>
            <a:ext cx="4924698" cy="246221"/>
          </a:xfrm>
          <a:prstGeom prst="rect">
            <a:avLst/>
          </a:prstGeom>
          <a:noFill/>
        </p:spPr>
        <p:txBody>
          <a:bodyPr wrap="square" rtlCol="0">
            <a:spAutoFit/>
          </a:bodyPr>
          <a:lstStyle/>
          <a:p>
            <a:pPr algn="r" defTabSz="452438"/>
            <a:r>
              <a:rPr lang="es-CL" sz="1000" dirty="0" smtClean="0">
                <a:latin typeface="+mj-lt"/>
              </a:rPr>
              <a:t>Fuente:</a:t>
            </a:r>
            <a:r>
              <a:rPr lang="es-CL" sz="1000" dirty="0">
                <a:latin typeface="+mj-lt"/>
              </a:rPr>
              <a:t>	</a:t>
            </a:r>
            <a:r>
              <a:rPr lang="es-CL" sz="1000" dirty="0" smtClean="0">
                <a:latin typeface="+mj-lt"/>
              </a:rPr>
              <a:t>OCDE</a:t>
            </a:r>
            <a:r>
              <a:rPr lang="es-CL" sz="1000" dirty="0">
                <a:latin typeface="+mj-lt"/>
              </a:rPr>
              <a:t>, </a:t>
            </a:r>
            <a:r>
              <a:rPr lang="es-CL" sz="1000" dirty="0" smtClean="0">
                <a:latin typeface="+mj-lt"/>
              </a:rPr>
              <a:t>2018  (https</a:t>
            </a:r>
            <a:r>
              <a:rPr lang="es-CL" sz="1000" dirty="0">
                <a:latin typeface="+mj-lt"/>
              </a:rPr>
              <a:t>://</a:t>
            </a:r>
            <a:r>
              <a:rPr lang="es-CL" sz="1000" dirty="0" err="1">
                <a:latin typeface="+mj-lt"/>
              </a:rPr>
              <a:t>www.compareyourcountry.org</a:t>
            </a:r>
            <a:r>
              <a:rPr lang="es-CL" sz="1000" dirty="0">
                <a:latin typeface="+mj-lt"/>
              </a:rPr>
              <a:t>/</a:t>
            </a:r>
            <a:r>
              <a:rPr lang="es-CL" sz="1000" dirty="0" err="1">
                <a:latin typeface="+mj-lt"/>
              </a:rPr>
              <a:t>science</a:t>
            </a:r>
            <a:r>
              <a:rPr lang="es-CL" sz="1000" dirty="0">
                <a:latin typeface="+mj-lt"/>
              </a:rPr>
              <a:t>-and-</a:t>
            </a:r>
            <a:r>
              <a:rPr lang="es-CL" sz="1000" dirty="0" err="1">
                <a:latin typeface="+mj-lt"/>
              </a:rPr>
              <a:t>technology</a:t>
            </a:r>
            <a:r>
              <a:rPr lang="es-CL" sz="1000" dirty="0">
                <a:latin typeface="+mj-lt"/>
              </a:rPr>
              <a:t>)</a:t>
            </a:r>
          </a:p>
        </p:txBody>
      </p:sp>
      <p:pic>
        <p:nvPicPr>
          <p:cNvPr id="3" name="Imagen 2"/>
          <p:cNvPicPr>
            <a:picLocks noChangeAspect="1"/>
          </p:cNvPicPr>
          <p:nvPr/>
        </p:nvPicPr>
        <p:blipFill rotWithShape="1">
          <a:blip r:embed="rId3"/>
          <a:srcRect l="2186" t="34075" r="2292" b="27222"/>
          <a:stretch/>
        </p:blipFill>
        <p:spPr>
          <a:xfrm>
            <a:off x="628651" y="2820764"/>
            <a:ext cx="11277722" cy="2570386"/>
          </a:xfrm>
          <a:prstGeom prst="rect">
            <a:avLst/>
          </a:prstGeom>
        </p:spPr>
      </p:pic>
      <p:graphicFrame>
        <p:nvGraphicFramePr>
          <p:cNvPr id="11" name="Tabla 10"/>
          <p:cNvGraphicFramePr>
            <a:graphicFrameLocks noGrp="1"/>
          </p:cNvGraphicFramePr>
          <p:nvPr>
            <p:extLst/>
          </p:nvPr>
        </p:nvGraphicFramePr>
        <p:xfrm>
          <a:off x="1860327" y="5593008"/>
          <a:ext cx="5631856" cy="259080"/>
        </p:xfrm>
        <a:graphic>
          <a:graphicData uri="http://schemas.openxmlformats.org/drawingml/2006/table">
            <a:tbl>
              <a:tblPr firstRow="1" bandRow="1">
                <a:tableStyleId>{5C22544A-7EE6-4342-B048-85BDC9FD1C3A}</a:tableStyleId>
              </a:tblPr>
              <a:tblGrid>
                <a:gridCol w="1407964">
                  <a:extLst>
                    <a:ext uri="{9D8B030D-6E8A-4147-A177-3AD203B41FA5}">
                      <a16:colId xmlns:a16="http://schemas.microsoft.com/office/drawing/2014/main" val="333877842"/>
                    </a:ext>
                  </a:extLst>
                </a:gridCol>
                <a:gridCol w="1407964">
                  <a:extLst>
                    <a:ext uri="{9D8B030D-6E8A-4147-A177-3AD203B41FA5}">
                      <a16:colId xmlns:a16="http://schemas.microsoft.com/office/drawing/2014/main" val="542485966"/>
                    </a:ext>
                  </a:extLst>
                </a:gridCol>
                <a:gridCol w="1407964">
                  <a:extLst>
                    <a:ext uri="{9D8B030D-6E8A-4147-A177-3AD203B41FA5}">
                      <a16:colId xmlns:a16="http://schemas.microsoft.com/office/drawing/2014/main" val="2409385480"/>
                    </a:ext>
                  </a:extLst>
                </a:gridCol>
                <a:gridCol w="1407964">
                  <a:extLst>
                    <a:ext uri="{9D8B030D-6E8A-4147-A177-3AD203B41FA5}">
                      <a16:colId xmlns:a16="http://schemas.microsoft.com/office/drawing/2014/main" val="1172026873"/>
                    </a:ext>
                  </a:extLst>
                </a:gridCol>
              </a:tblGrid>
              <a:tr h="237521">
                <a:tc>
                  <a:txBody>
                    <a:bodyPr/>
                    <a:lstStyle/>
                    <a:p>
                      <a:pPr marL="0" algn="l" defTabSz="914400" rtl="0" eaLnBrk="1" latinLnBrk="0" hangingPunct="1"/>
                      <a:r>
                        <a:rPr lang="es-CL" sz="1100" dirty="0" smtClean="0"/>
                        <a:t>       </a:t>
                      </a:r>
                      <a:r>
                        <a:rPr lang="es-CL" sz="1100" b="1" kern="1200" dirty="0" err="1" smtClean="0">
                          <a:solidFill>
                            <a:schemeClr val="tx1">
                              <a:lumMod val="75000"/>
                              <a:lumOff val="25000"/>
                            </a:schemeClr>
                          </a:solidFill>
                          <a:latin typeface="+mj-lt"/>
                          <a:ea typeface="+mn-ea"/>
                          <a:cs typeface="+mn-cs"/>
                        </a:rPr>
                        <a:t>OECD</a:t>
                      </a:r>
                      <a:endParaRPr lang="es-CL" sz="1100" b="1" kern="1200" dirty="0">
                        <a:solidFill>
                          <a:schemeClr val="tx1">
                            <a:lumMod val="75000"/>
                            <a:lumOff val="25000"/>
                          </a:schemeClr>
                        </a:solidFill>
                        <a:latin typeface="+mj-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CL" sz="1100" dirty="0" smtClean="0">
                          <a:solidFill>
                            <a:schemeClr val="tx1">
                              <a:lumMod val="75000"/>
                              <a:lumOff val="25000"/>
                            </a:schemeClr>
                          </a:solidFill>
                          <a:latin typeface="+mj-lt"/>
                        </a:rPr>
                        <a:t>       Chile</a:t>
                      </a:r>
                      <a:endParaRPr lang="es-CL" sz="1100" dirty="0">
                        <a:solidFill>
                          <a:schemeClr val="tx1">
                            <a:lumMod val="75000"/>
                            <a:lumOff val="25000"/>
                          </a:schemeClr>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CL" sz="1100" dirty="0" smtClean="0">
                          <a:solidFill>
                            <a:schemeClr val="tx1">
                              <a:lumMod val="75000"/>
                              <a:lumOff val="25000"/>
                            </a:schemeClr>
                          </a:solidFill>
                          <a:latin typeface="+mj-lt"/>
                        </a:rPr>
                        <a:t>       México</a:t>
                      </a:r>
                      <a:endParaRPr lang="es-CL" sz="1100" dirty="0">
                        <a:solidFill>
                          <a:schemeClr val="tx1">
                            <a:lumMod val="75000"/>
                            <a:lumOff val="25000"/>
                          </a:schemeClr>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CL" sz="1100" dirty="0" smtClean="0">
                          <a:solidFill>
                            <a:schemeClr val="tx1">
                              <a:lumMod val="75000"/>
                              <a:lumOff val="25000"/>
                            </a:schemeClr>
                          </a:solidFill>
                          <a:latin typeface="+mj-lt"/>
                        </a:rPr>
                        <a:t>       Argentina</a:t>
                      </a:r>
                      <a:endParaRPr lang="es-CL" sz="1100" dirty="0">
                        <a:solidFill>
                          <a:schemeClr val="tx1">
                            <a:lumMod val="75000"/>
                            <a:lumOff val="25000"/>
                          </a:schemeClr>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8717978"/>
                  </a:ext>
                </a:extLst>
              </a:tr>
            </a:tbl>
          </a:graphicData>
        </a:graphic>
      </p:graphicFrame>
      <p:sp>
        <p:nvSpPr>
          <p:cNvPr id="13" name="Rectángulo 12"/>
          <p:cNvSpPr/>
          <p:nvPr/>
        </p:nvSpPr>
        <p:spPr>
          <a:xfrm>
            <a:off x="1907459" y="5692877"/>
            <a:ext cx="21630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Rectángulo 13"/>
          <p:cNvSpPr/>
          <p:nvPr/>
        </p:nvSpPr>
        <p:spPr>
          <a:xfrm>
            <a:off x="3291348" y="5696327"/>
            <a:ext cx="243353" cy="5210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p:cNvSpPr/>
          <p:nvPr/>
        </p:nvSpPr>
        <p:spPr>
          <a:xfrm>
            <a:off x="4741611" y="5691415"/>
            <a:ext cx="218769" cy="52605"/>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Rectángulo 15"/>
          <p:cNvSpPr/>
          <p:nvPr/>
        </p:nvSpPr>
        <p:spPr>
          <a:xfrm>
            <a:off x="6147626" y="5691409"/>
            <a:ext cx="218769" cy="5260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Rectángulo 16"/>
          <p:cNvSpPr/>
          <p:nvPr/>
        </p:nvSpPr>
        <p:spPr>
          <a:xfrm>
            <a:off x="4641850" y="2192125"/>
            <a:ext cx="3424080" cy="738664"/>
          </a:xfrm>
          <a:prstGeom prst="rect">
            <a:avLst/>
          </a:prstGeom>
        </p:spPr>
        <p:txBody>
          <a:bodyPr wrap="square">
            <a:spAutoFit/>
          </a:bodyPr>
          <a:lstStyle/>
          <a:p>
            <a:pPr algn="ctr"/>
            <a:r>
              <a:rPr lang="es-CL" sz="1400" b="1" dirty="0" smtClean="0">
                <a:solidFill>
                  <a:schemeClr val="bg2">
                    <a:lumMod val="50000"/>
                  </a:schemeClr>
                </a:solidFill>
              </a:rPr>
              <a:t>Investigadores en el sector privado (empresas) como % del total de investigadores</a:t>
            </a:r>
            <a:endParaRPr lang="es-CL" sz="1400" b="1" dirty="0">
              <a:solidFill>
                <a:schemeClr val="bg2">
                  <a:lumMod val="50000"/>
                </a:schemeClr>
              </a:solidFill>
            </a:endParaRPr>
          </a:p>
        </p:txBody>
      </p:sp>
      <p:sp>
        <p:nvSpPr>
          <p:cNvPr id="18" name="Rectángulo 17"/>
          <p:cNvSpPr/>
          <p:nvPr/>
        </p:nvSpPr>
        <p:spPr>
          <a:xfrm>
            <a:off x="8156883" y="2192125"/>
            <a:ext cx="3424080" cy="523220"/>
          </a:xfrm>
          <a:prstGeom prst="rect">
            <a:avLst/>
          </a:prstGeom>
        </p:spPr>
        <p:txBody>
          <a:bodyPr wrap="square">
            <a:spAutoFit/>
          </a:bodyPr>
          <a:lstStyle/>
          <a:p>
            <a:pPr algn="ctr"/>
            <a:r>
              <a:rPr lang="es-CL" sz="1400" b="1" dirty="0" smtClean="0">
                <a:solidFill>
                  <a:schemeClr val="bg2">
                    <a:lumMod val="50000"/>
                  </a:schemeClr>
                </a:solidFill>
              </a:rPr>
              <a:t>Investigadores mujeres como % del total de investigadores</a:t>
            </a:r>
            <a:endParaRPr lang="es-CL" sz="1400" b="1" dirty="0">
              <a:solidFill>
                <a:schemeClr val="bg2">
                  <a:lumMod val="50000"/>
                </a:schemeClr>
              </a:solidFill>
            </a:endParaRPr>
          </a:p>
        </p:txBody>
      </p:sp>
    </p:spTree>
    <p:extLst>
      <p:ext uri="{BB962C8B-B14F-4D97-AF65-F5344CB8AC3E}">
        <p14:creationId xmlns:p14="http://schemas.microsoft.com/office/powerpoint/2010/main" val="20246501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46343"/>
            <a:ext cx="10931013" cy="1208049"/>
          </a:xfrm>
        </p:spPr>
        <p:txBody>
          <a:bodyPr>
            <a:noAutofit/>
          </a:bodyPr>
          <a:lstStyle/>
          <a:p>
            <a:r>
              <a:rPr lang="es-ES" sz="2400" b="1" dirty="0" smtClean="0">
                <a:solidFill>
                  <a:srgbClr val="6EBD68"/>
                </a:solidFill>
              </a:rPr>
              <a:t>En general, el número de postgraduados y por ende de doctores en Chile, ha aumentado en los últimos años pero aún es muy bajo para las estadísticas comparadas.</a:t>
            </a:r>
            <a:br>
              <a:rPr lang="es-ES" sz="2400" b="1" dirty="0" smtClean="0">
                <a:solidFill>
                  <a:srgbClr val="6EBD68"/>
                </a:solidFill>
              </a:rPr>
            </a:br>
            <a:r>
              <a:rPr lang="es-ES" sz="2400" b="1" dirty="0" smtClean="0">
                <a:solidFill>
                  <a:srgbClr val="6EBD68"/>
                </a:solidFill>
              </a:rPr>
              <a:t>¡¡¡</a:t>
            </a:r>
            <a:r>
              <a:rPr lang="es-ES" sz="2400" b="1" dirty="0" smtClean="0">
                <a:solidFill>
                  <a:srgbClr val="6EBD68"/>
                </a:solidFill>
              </a:rPr>
              <a:t>Chile aún </a:t>
            </a:r>
            <a:r>
              <a:rPr lang="es-ES" sz="2400" b="1" dirty="0" smtClean="0">
                <a:solidFill>
                  <a:srgbClr val="6EBD68"/>
                </a:solidFill>
              </a:rPr>
              <a:t>presenta un nivel relativo </a:t>
            </a:r>
            <a:r>
              <a:rPr lang="es-ES" sz="2400" b="1" u="sng" dirty="0" smtClean="0">
                <a:solidFill>
                  <a:srgbClr val="6EBD68"/>
                </a:solidFill>
              </a:rPr>
              <a:t>bajo de formación en capital-humano </a:t>
            </a:r>
            <a:r>
              <a:rPr lang="es-ES" sz="2400" b="1" dirty="0" smtClean="0">
                <a:solidFill>
                  <a:srgbClr val="6EBD68"/>
                </a:solidFill>
              </a:rPr>
              <a:t>!!!!</a:t>
            </a:r>
            <a:endParaRPr lang="es-ES" sz="2400" b="1" dirty="0">
              <a:solidFill>
                <a:srgbClr val="6EBD68"/>
              </a:solidFill>
            </a:endParaRPr>
          </a:p>
        </p:txBody>
      </p:sp>
      <p:grpSp>
        <p:nvGrpSpPr>
          <p:cNvPr id="4" name="Grupo 3"/>
          <p:cNvGrpSpPr/>
          <p:nvPr/>
        </p:nvGrpSpPr>
        <p:grpSpPr>
          <a:xfrm>
            <a:off x="838200" y="1710834"/>
            <a:ext cx="6908800" cy="94645"/>
            <a:chOff x="0" y="6035222"/>
            <a:chExt cx="6908800" cy="94645"/>
          </a:xfrm>
        </p:grpSpPr>
        <p:sp>
          <p:nvSpPr>
            <p:cNvPr id="5" name="Rectángulo 4"/>
            <p:cNvSpPr/>
            <p:nvPr/>
          </p:nvSpPr>
          <p:spPr>
            <a:xfrm>
              <a:off x="0" y="6035222"/>
              <a:ext cx="1727200" cy="94645"/>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6" name="Rectángulo 5"/>
            <p:cNvSpPr/>
            <p:nvPr/>
          </p:nvSpPr>
          <p:spPr>
            <a:xfrm>
              <a:off x="1727200" y="6035222"/>
              <a:ext cx="1727200" cy="94645"/>
            </a:xfrm>
            <a:prstGeom prst="rect">
              <a:avLst/>
            </a:prstGeom>
            <a:solidFill>
              <a:srgbClr val="44454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7" name="Rectángulo 6"/>
            <p:cNvSpPr/>
            <p:nvPr/>
          </p:nvSpPr>
          <p:spPr>
            <a:xfrm>
              <a:off x="3454400" y="6035222"/>
              <a:ext cx="1727200" cy="94645"/>
            </a:xfrm>
            <a:prstGeom prst="rect">
              <a:avLst/>
            </a:prstGeom>
            <a:solidFill>
              <a:srgbClr val="9BA47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8" name="Rectángulo 7"/>
            <p:cNvSpPr/>
            <p:nvPr/>
          </p:nvSpPr>
          <p:spPr>
            <a:xfrm>
              <a:off x="5181600" y="6035222"/>
              <a:ext cx="1727200" cy="94645"/>
            </a:xfrm>
            <a:prstGeom prst="rect">
              <a:avLst/>
            </a:prstGeom>
            <a:solidFill>
              <a:srgbClr val="5B764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grpSp>
      <p:sp>
        <p:nvSpPr>
          <p:cNvPr id="9" name="Rectángulo 8"/>
          <p:cNvSpPr/>
          <p:nvPr/>
        </p:nvSpPr>
        <p:spPr>
          <a:xfrm>
            <a:off x="838730" y="1901920"/>
            <a:ext cx="8275771" cy="369332"/>
          </a:xfrm>
          <a:prstGeom prst="rect">
            <a:avLst/>
          </a:prstGeom>
        </p:spPr>
        <p:txBody>
          <a:bodyPr wrap="square">
            <a:spAutoFit/>
          </a:bodyPr>
          <a:lstStyle/>
          <a:p>
            <a:r>
              <a:rPr lang="es-CL" b="1" dirty="0" smtClean="0">
                <a:solidFill>
                  <a:schemeClr val="bg2">
                    <a:lumMod val="50000"/>
                  </a:schemeClr>
                </a:solidFill>
              </a:rPr>
              <a:t>Porcentaje de personas de 25-34 años con educación superior, según nivel (2017) </a:t>
            </a:r>
            <a:endParaRPr lang="es-CL" b="1" dirty="0">
              <a:solidFill>
                <a:schemeClr val="bg2">
                  <a:lumMod val="50000"/>
                </a:schemeClr>
              </a:solidFill>
            </a:endParaRPr>
          </a:p>
        </p:txBody>
      </p:sp>
      <p:sp>
        <p:nvSpPr>
          <p:cNvPr id="12" name="CuadroTexto 11"/>
          <p:cNvSpPr txBox="1"/>
          <p:nvPr/>
        </p:nvSpPr>
        <p:spPr>
          <a:xfrm>
            <a:off x="5659693" y="6457890"/>
            <a:ext cx="4924698" cy="246221"/>
          </a:xfrm>
          <a:prstGeom prst="rect">
            <a:avLst/>
          </a:prstGeom>
          <a:noFill/>
        </p:spPr>
        <p:txBody>
          <a:bodyPr wrap="square" rtlCol="0">
            <a:spAutoFit/>
          </a:bodyPr>
          <a:lstStyle/>
          <a:p>
            <a:pPr defTabSz="452438"/>
            <a:r>
              <a:rPr lang="es-CL" sz="1000" dirty="0" smtClean="0">
                <a:latin typeface="+mj-lt"/>
              </a:rPr>
              <a:t>Fuente:</a:t>
            </a:r>
            <a:r>
              <a:rPr lang="es-CL" sz="1000" dirty="0">
                <a:latin typeface="+mj-lt"/>
              </a:rPr>
              <a:t>	</a:t>
            </a:r>
            <a:r>
              <a:rPr lang="es-CL" sz="1000" dirty="0" err="1" smtClean="0">
                <a:latin typeface="+mj-lt"/>
              </a:rPr>
              <a:t>Education</a:t>
            </a:r>
            <a:r>
              <a:rPr lang="es-CL" sz="1000" dirty="0" smtClean="0">
                <a:latin typeface="+mj-lt"/>
              </a:rPr>
              <a:t> at a </a:t>
            </a:r>
            <a:r>
              <a:rPr lang="es-CL" sz="1000" dirty="0" err="1" smtClean="0">
                <a:latin typeface="+mj-lt"/>
              </a:rPr>
              <a:t>Glance</a:t>
            </a:r>
            <a:r>
              <a:rPr lang="es-CL" sz="1000" dirty="0" smtClean="0">
                <a:latin typeface="+mj-lt"/>
              </a:rPr>
              <a:t>, 2018. </a:t>
            </a:r>
            <a:r>
              <a:rPr lang="es-CL" sz="1000" dirty="0" err="1" smtClean="0">
                <a:latin typeface="+mj-lt"/>
              </a:rPr>
              <a:t>OECD</a:t>
            </a:r>
            <a:r>
              <a:rPr lang="es-CL" sz="1000" dirty="0" smtClean="0">
                <a:latin typeface="+mj-lt"/>
              </a:rPr>
              <a:t> (</a:t>
            </a:r>
            <a:r>
              <a:rPr lang="es-CL" sz="1000" dirty="0">
                <a:latin typeface="+mj-lt"/>
              </a:rPr>
              <a:t>https://</a:t>
            </a:r>
            <a:r>
              <a:rPr lang="es-CL" sz="1000" dirty="0" err="1">
                <a:latin typeface="+mj-lt"/>
              </a:rPr>
              <a:t>doi.org</a:t>
            </a:r>
            <a:r>
              <a:rPr lang="es-CL" sz="1000" dirty="0">
                <a:latin typeface="+mj-lt"/>
              </a:rPr>
              <a:t>/10.1787/888933801677</a:t>
            </a:r>
            <a:r>
              <a:rPr lang="es-CL" sz="1000" dirty="0" smtClean="0">
                <a:latin typeface="+mj-lt"/>
              </a:rPr>
              <a:t>).</a:t>
            </a:r>
            <a:endParaRPr lang="es-CL" sz="1000" dirty="0">
              <a:latin typeface="+mj-lt"/>
            </a:endParaRPr>
          </a:p>
        </p:txBody>
      </p:sp>
      <p:graphicFrame>
        <p:nvGraphicFramePr>
          <p:cNvPr id="14" name="Chart 1"/>
          <p:cNvGraphicFramePr>
            <a:graphicFrameLocks/>
          </p:cNvGraphicFramePr>
          <p:nvPr>
            <p:extLst/>
          </p:nvPr>
        </p:nvGraphicFramePr>
        <p:xfrm>
          <a:off x="619432" y="2271252"/>
          <a:ext cx="10825315" cy="3932903"/>
        </p:xfrm>
        <a:graphic>
          <a:graphicData uri="http://schemas.openxmlformats.org/drawingml/2006/chart">
            <c:chart xmlns:c="http://schemas.openxmlformats.org/drawingml/2006/chart" xmlns:r="http://schemas.openxmlformats.org/officeDocument/2006/relationships" r:id="rId3"/>
          </a:graphicData>
        </a:graphic>
      </p:graphicFrame>
      <p:sp>
        <p:nvSpPr>
          <p:cNvPr id="15" name="CuadroTexto 14"/>
          <p:cNvSpPr txBox="1"/>
          <p:nvPr/>
        </p:nvSpPr>
        <p:spPr>
          <a:xfrm>
            <a:off x="1328174" y="6114375"/>
            <a:ext cx="3184832" cy="246221"/>
          </a:xfrm>
          <a:prstGeom prst="rect">
            <a:avLst/>
          </a:prstGeom>
          <a:noFill/>
        </p:spPr>
        <p:txBody>
          <a:bodyPr wrap="square" rtlCol="0">
            <a:spAutoFit/>
          </a:bodyPr>
          <a:lstStyle/>
          <a:p>
            <a:pPr defTabSz="452438"/>
            <a:r>
              <a:rPr lang="es-CL" sz="1000" dirty="0" smtClean="0">
                <a:latin typeface="+mj-lt"/>
              </a:rPr>
              <a:t>(1) Indica año de referencia anterior a 2017.</a:t>
            </a:r>
            <a:endParaRPr lang="es-CL" sz="1000" dirty="0">
              <a:latin typeface="+mj-lt"/>
            </a:endParaRPr>
          </a:p>
        </p:txBody>
      </p:sp>
      <p:sp>
        <p:nvSpPr>
          <p:cNvPr id="11" name="Flecha abajo 10"/>
          <p:cNvSpPr/>
          <p:nvPr/>
        </p:nvSpPr>
        <p:spPr>
          <a:xfrm>
            <a:off x="8783648" y="3785419"/>
            <a:ext cx="114545" cy="511277"/>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4859971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52284"/>
            <a:ext cx="10468897" cy="1093305"/>
          </a:xfrm>
        </p:spPr>
        <p:txBody>
          <a:bodyPr>
            <a:noAutofit/>
          </a:bodyPr>
          <a:lstStyle/>
          <a:p>
            <a:r>
              <a:rPr lang="es-ES" sz="2400" b="1" dirty="0" smtClean="0">
                <a:solidFill>
                  <a:srgbClr val="6EBD68"/>
                </a:solidFill>
              </a:rPr>
              <a:t>En las </a:t>
            </a:r>
            <a:r>
              <a:rPr lang="es-ES" sz="2400" b="1" dirty="0" smtClean="0">
                <a:solidFill>
                  <a:srgbClr val="6EBD68"/>
                </a:solidFill>
              </a:rPr>
              <a:t>universidades </a:t>
            </a:r>
            <a:r>
              <a:rPr lang="es-ES" sz="2400" b="1" dirty="0" smtClean="0">
                <a:solidFill>
                  <a:srgbClr val="6EBD68"/>
                </a:solidFill>
              </a:rPr>
              <a:t>chilenas, el número de académicos con grado de Doctor creció más del doble (medidos en JCE) en el periodo 2008-2018.</a:t>
            </a:r>
            <a:br>
              <a:rPr lang="es-ES" sz="2400" b="1" dirty="0" smtClean="0">
                <a:solidFill>
                  <a:srgbClr val="6EBD68"/>
                </a:solidFill>
              </a:rPr>
            </a:br>
            <a:r>
              <a:rPr lang="es-ES" sz="1100" b="1" dirty="0" smtClean="0">
                <a:solidFill>
                  <a:srgbClr val="6EBD68"/>
                </a:solidFill>
              </a:rPr>
              <a:t> </a:t>
            </a:r>
            <a:r>
              <a:rPr lang="es-ES" sz="2400" b="1" dirty="0">
                <a:solidFill>
                  <a:srgbClr val="6EBD68"/>
                </a:solidFill>
              </a:rPr>
              <a:t/>
            </a:r>
            <a:br>
              <a:rPr lang="es-ES" sz="2400" b="1" dirty="0">
                <a:solidFill>
                  <a:srgbClr val="6EBD68"/>
                </a:solidFill>
              </a:rPr>
            </a:br>
            <a:r>
              <a:rPr lang="es-ES" sz="2400" b="1" dirty="0" smtClean="0">
                <a:solidFill>
                  <a:srgbClr val="6EBD68"/>
                </a:solidFill>
              </a:rPr>
              <a:t>La participación (en </a:t>
            </a:r>
            <a:r>
              <a:rPr lang="es-ES" sz="2400" b="1" dirty="0" err="1" smtClean="0">
                <a:solidFill>
                  <a:srgbClr val="6EBD68"/>
                </a:solidFill>
              </a:rPr>
              <a:t>JCE</a:t>
            </a:r>
            <a:r>
              <a:rPr lang="es-ES" sz="2400" b="1" dirty="0" smtClean="0">
                <a:solidFill>
                  <a:srgbClr val="6EBD68"/>
                </a:solidFill>
              </a:rPr>
              <a:t>) de doctores en la planta académica pasó de 21,7% a 29,3%. </a:t>
            </a:r>
            <a:endParaRPr lang="es-ES" sz="2000" b="1" dirty="0">
              <a:solidFill>
                <a:srgbClr val="6EBD68"/>
              </a:solidFill>
            </a:endParaRPr>
          </a:p>
        </p:txBody>
      </p:sp>
      <p:grpSp>
        <p:nvGrpSpPr>
          <p:cNvPr id="4" name="Grupo 3"/>
          <p:cNvGrpSpPr/>
          <p:nvPr/>
        </p:nvGrpSpPr>
        <p:grpSpPr>
          <a:xfrm>
            <a:off x="838200" y="1710834"/>
            <a:ext cx="6908800" cy="94645"/>
            <a:chOff x="0" y="6035222"/>
            <a:chExt cx="6908800" cy="94645"/>
          </a:xfrm>
        </p:grpSpPr>
        <p:sp>
          <p:nvSpPr>
            <p:cNvPr id="5" name="Rectángulo 4"/>
            <p:cNvSpPr/>
            <p:nvPr/>
          </p:nvSpPr>
          <p:spPr>
            <a:xfrm>
              <a:off x="0" y="6035222"/>
              <a:ext cx="1727200" cy="94645"/>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6" name="Rectángulo 5"/>
            <p:cNvSpPr/>
            <p:nvPr/>
          </p:nvSpPr>
          <p:spPr>
            <a:xfrm>
              <a:off x="1727200" y="6035222"/>
              <a:ext cx="1727200" cy="94645"/>
            </a:xfrm>
            <a:prstGeom prst="rect">
              <a:avLst/>
            </a:prstGeom>
            <a:solidFill>
              <a:srgbClr val="44454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7" name="Rectángulo 6"/>
            <p:cNvSpPr/>
            <p:nvPr/>
          </p:nvSpPr>
          <p:spPr>
            <a:xfrm>
              <a:off x="3454400" y="6035222"/>
              <a:ext cx="1727200" cy="94645"/>
            </a:xfrm>
            <a:prstGeom prst="rect">
              <a:avLst/>
            </a:prstGeom>
            <a:solidFill>
              <a:srgbClr val="9BA47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8" name="Rectángulo 7"/>
            <p:cNvSpPr/>
            <p:nvPr/>
          </p:nvSpPr>
          <p:spPr>
            <a:xfrm>
              <a:off x="5181600" y="6035222"/>
              <a:ext cx="1727200" cy="94645"/>
            </a:xfrm>
            <a:prstGeom prst="rect">
              <a:avLst/>
            </a:prstGeom>
            <a:solidFill>
              <a:srgbClr val="5B764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grpSp>
      <p:sp>
        <p:nvSpPr>
          <p:cNvPr id="9" name="Rectángulo 8"/>
          <p:cNvSpPr/>
          <p:nvPr/>
        </p:nvSpPr>
        <p:spPr>
          <a:xfrm>
            <a:off x="1427171" y="2038284"/>
            <a:ext cx="8275771" cy="369332"/>
          </a:xfrm>
          <a:prstGeom prst="rect">
            <a:avLst/>
          </a:prstGeom>
        </p:spPr>
        <p:txBody>
          <a:bodyPr wrap="square">
            <a:spAutoFit/>
          </a:bodyPr>
          <a:lstStyle/>
          <a:p>
            <a:r>
              <a:rPr lang="es-CL" b="1" dirty="0" smtClean="0">
                <a:solidFill>
                  <a:schemeClr val="bg2">
                    <a:lumMod val="50000"/>
                  </a:schemeClr>
                </a:solidFill>
              </a:rPr>
              <a:t>Académicos con grado de Doctor en el sistema universitario chileno, 2008-2018 </a:t>
            </a:r>
            <a:endParaRPr lang="es-CL" b="1" dirty="0">
              <a:solidFill>
                <a:schemeClr val="bg2">
                  <a:lumMod val="50000"/>
                </a:schemeClr>
              </a:solidFill>
            </a:endParaRPr>
          </a:p>
        </p:txBody>
      </p:sp>
      <p:sp>
        <p:nvSpPr>
          <p:cNvPr id="12" name="CuadroTexto 11"/>
          <p:cNvSpPr txBox="1"/>
          <p:nvPr/>
        </p:nvSpPr>
        <p:spPr>
          <a:xfrm>
            <a:off x="7815803" y="6388617"/>
            <a:ext cx="4924698" cy="246221"/>
          </a:xfrm>
          <a:prstGeom prst="rect">
            <a:avLst/>
          </a:prstGeom>
          <a:noFill/>
        </p:spPr>
        <p:txBody>
          <a:bodyPr wrap="square" rtlCol="0">
            <a:spAutoFit/>
          </a:bodyPr>
          <a:lstStyle/>
          <a:p>
            <a:pPr defTabSz="452438"/>
            <a:r>
              <a:rPr lang="es-CL" sz="1000" dirty="0" smtClean="0">
                <a:latin typeface="+mj-lt"/>
              </a:rPr>
              <a:t>Fuente:</a:t>
            </a:r>
            <a:r>
              <a:rPr lang="es-CL" sz="1000" dirty="0">
                <a:latin typeface="+mj-lt"/>
              </a:rPr>
              <a:t>	Elaboración propia en base a datos </a:t>
            </a:r>
            <a:r>
              <a:rPr lang="es-CL" sz="1000" dirty="0" err="1" smtClean="0">
                <a:latin typeface="+mj-lt"/>
              </a:rPr>
              <a:t>SIES</a:t>
            </a:r>
            <a:r>
              <a:rPr lang="es-CL" sz="1000" dirty="0" smtClean="0">
                <a:latin typeface="+mj-lt"/>
              </a:rPr>
              <a:t> 2008-2018</a:t>
            </a:r>
            <a:endParaRPr lang="es-CL" sz="1000" dirty="0">
              <a:latin typeface="+mj-lt"/>
            </a:endParaRPr>
          </a:p>
        </p:txBody>
      </p:sp>
      <p:graphicFrame>
        <p:nvGraphicFramePr>
          <p:cNvPr id="10" name="Gráfico 9"/>
          <p:cNvGraphicFramePr>
            <a:graphicFrameLocks/>
          </p:cNvGraphicFramePr>
          <p:nvPr>
            <p:extLst/>
          </p:nvPr>
        </p:nvGraphicFramePr>
        <p:xfrm>
          <a:off x="1307688" y="2460434"/>
          <a:ext cx="8514738" cy="3694560"/>
        </p:xfrm>
        <a:graphic>
          <a:graphicData uri="http://schemas.openxmlformats.org/drawingml/2006/chart">
            <c:chart xmlns:c="http://schemas.openxmlformats.org/drawingml/2006/chart" xmlns:r="http://schemas.openxmlformats.org/officeDocument/2006/relationships" r:id="rId3"/>
          </a:graphicData>
        </a:graphic>
      </p:graphicFrame>
      <p:sp>
        <p:nvSpPr>
          <p:cNvPr id="3" name="Flecha arriba 2"/>
          <p:cNvSpPr/>
          <p:nvPr/>
        </p:nvSpPr>
        <p:spPr>
          <a:xfrm>
            <a:off x="10278152" y="2816942"/>
            <a:ext cx="306239" cy="1725561"/>
          </a:xfrm>
          <a:prstGeom prst="upArrow">
            <a:avLst/>
          </a:prstGeom>
          <a:solidFill>
            <a:srgbClr val="6EBD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CuadroTexto 10"/>
          <p:cNvSpPr txBox="1"/>
          <p:nvPr/>
        </p:nvSpPr>
        <p:spPr>
          <a:xfrm>
            <a:off x="1280132" y="6327061"/>
            <a:ext cx="5727017" cy="369332"/>
          </a:xfrm>
          <a:prstGeom prst="rect">
            <a:avLst/>
          </a:prstGeom>
          <a:noFill/>
        </p:spPr>
        <p:txBody>
          <a:bodyPr wrap="none" rtlCol="0">
            <a:spAutoFit/>
          </a:bodyPr>
          <a:lstStyle/>
          <a:p>
            <a:r>
              <a:rPr lang="es-CL" dirty="0" smtClean="0"/>
              <a:t>Nota: el indicador es un símil de “cargos” jornada completa</a:t>
            </a:r>
            <a:endParaRPr lang="es-CL" dirty="0"/>
          </a:p>
        </p:txBody>
      </p:sp>
    </p:spTree>
    <p:extLst>
      <p:ext uri="{BB962C8B-B14F-4D97-AF65-F5344CB8AC3E}">
        <p14:creationId xmlns:p14="http://schemas.microsoft.com/office/powerpoint/2010/main" val="9521023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a:xfrm>
            <a:off x="670400" y="5413989"/>
            <a:ext cx="10515600" cy="1325563"/>
          </a:xfrm>
        </p:spPr>
        <p:txBody>
          <a:bodyPr>
            <a:normAutofit/>
          </a:bodyPr>
          <a:lstStyle/>
          <a:p>
            <a:pPr algn="ctr"/>
            <a:r>
              <a:rPr lang="es-CL" dirty="0" smtClean="0">
                <a:solidFill>
                  <a:srgbClr val="6EBD68"/>
                </a:solidFill>
              </a:rPr>
              <a:t/>
            </a:r>
            <a:br>
              <a:rPr lang="es-CL" dirty="0" smtClean="0">
                <a:solidFill>
                  <a:srgbClr val="6EBD68"/>
                </a:solidFill>
              </a:rPr>
            </a:br>
            <a:r>
              <a:rPr lang="es-CL" dirty="0" smtClean="0">
                <a:solidFill>
                  <a:srgbClr val="6EBD68"/>
                </a:solidFill>
              </a:rPr>
              <a:t>Muchas </a:t>
            </a:r>
            <a:r>
              <a:rPr lang="es-CL" dirty="0">
                <a:solidFill>
                  <a:srgbClr val="6EBD68"/>
                </a:solidFill>
              </a:rPr>
              <a:t>gracias</a:t>
            </a:r>
          </a:p>
        </p:txBody>
      </p:sp>
      <p:pic>
        <p:nvPicPr>
          <p:cNvPr id="13" name="Imagen 12"/>
          <p:cNvPicPr>
            <a:picLocks noChangeAspect="1"/>
          </p:cNvPicPr>
          <p:nvPr/>
        </p:nvPicPr>
        <p:blipFill rotWithShape="1">
          <a:blip r:embed="rId2"/>
          <a:srcRect l="62536"/>
          <a:stretch/>
        </p:blipFill>
        <p:spPr>
          <a:xfrm>
            <a:off x="4820781" y="3436002"/>
            <a:ext cx="2450812" cy="2271436"/>
          </a:xfrm>
          <a:prstGeom prst="rect">
            <a:avLst/>
          </a:prstGeom>
        </p:spPr>
      </p:pic>
      <p:sp>
        <p:nvSpPr>
          <p:cNvPr id="2" name="Rectángulo 1"/>
          <p:cNvSpPr/>
          <p:nvPr/>
        </p:nvSpPr>
        <p:spPr>
          <a:xfrm>
            <a:off x="2604022" y="5700138"/>
            <a:ext cx="7287957" cy="369332"/>
          </a:xfrm>
          <a:prstGeom prst="rect">
            <a:avLst/>
          </a:prstGeom>
        </p:spPr>
        <p:txBody>
          <a:bodyPr wrap="none">
            <a:spAutoFit/>
          </a:bodyPr>
          <a:lstStyle/>
          <a:p>
            <a:r>
              <a:rPr lang="es-CL" i="1" dirty="0" smtClean="0"/>
              <a:t>Desarrollo en Proceso: </a:t>
            </a:r>
            <a:r>
              <a:rPr lang="es-CL" dirty="0" smtClean="0"/>
              <a:t>https</a:t>
            </a:r>
            <a:r>
              <a:rPr lang="es-CL" dirty="0"/>
              <a:t>://www.cupchile.cl/ciencia-e-investigacion-cup/</a:t>
            </a:r>
          </a:p>
        </p:txBody>
      </p:sp>
      <p:sp>
        <p:nvSpPr>
          <p:cNvPr id="4" name="Rectángulo 3"/>
          <p:cNvSpPr/>
          <p:nvPr/>
        </p:nvSpPr>
        <p:spPr>
          <a:xfrm>
            <a:off x="560002" y="1025596"/>
            <a:ext cx="10736395" cy="1384995"/>
          </a:xfrm>
          <a:prstGeom prst="rect">
            <a:avLst/>
          </a:prstGeom>
        </p:spPr>
        <p:txBody>
          <a:bodyPr wrap="square">
            <a:spAutoFit/>
          </a:bodyPr>
          <a:lstStyle/>
          <a:p>
            <a:pPr algn="just"/>
            <a:r>
              <a:rPr lang="es-CL" sz="2800" b="1" dirty="0">
                <a:solidFill>
                  <a:srgbClr val="6EBD68"/>
                </a:solidFill>
                <a:latin typeface="+mj-lt"/>
                <a:ea typeface="+mj-ea"/>
                <a:cs typeface="+mj-cs"/>
              </a:rPr>
              <a:t>Los </a:t>
            </a:r>
            <a:r>
              <a:rPr lang="es-CL" sz="2800" b="1" dirty="0" smtClean="0">
                <a:solidFill>
                  <a:srgbClr val="6EBD68"/>
                </a:solidFill>
                <a:latin typeface="+mj-lt"/>
                <a:ea typeface="+mj-ea"/>
                <a:cs typeface="+mj-cs"/>
              </a:rPr>
              <a:t>invitaremos </a:t>
            </a:r>
            <a:r>
              <a:rPr lang="es-CL" sz="2800" b="1" dirty="0">
                <a:solidFill>
                  <a:srgbClr val="6EBD68"/>
                </a:solidFill>
                <a:latin typeface="+mj-lt"/>
                <a:ea typeface="+mj-ea"/>
                <a:cs typeface="+mj-cs"/>
              </a:rPr>
              <a:t>a conocer la </a:t>
            </a:r>
            <a:r>
              <a:rPr lang="es-CL" sz="2800" b="1" dirty="0" smtClean="0">
                <a:solidFill>
                  <a:srgbClr val="6EBD68"/>
                </a:solidFill>
                <a:latin typeface="+mj-lt"/>
                <a:ea typeface="+mj-ea"/>
                <a:cs typeface="+mj-cs"/>
              </a:rPr>
              <a:t>futura página </a:t>
            </a:r>
            <a:r>
              <a:rPr lang="es-CL" sz="2800" b="1" dirty="0">
                <a:solidFill>
                  <a:srgbClr val="6EBD68"/>
                </a:solidFill>
                <a:latin typeface="+mj-lt"/>
                <a:ea typeface="+mj-ea"/>
                <a:cs typeface="+mj-cs"/>
              </a:rPr>
              <a:t>de </a:t>
            </a:r>
            <a:r>
              <a:rPr lang="es-CL" sz="2800" b="1" dirty="0" smtClean="0">
                <a:solidFill>
                  <a:srgbClr val="6EBD68"/>
                </a:solidFill>
                <a:latin typeface="+mj-lt"/>
                <a:ea typeface="+mj-ea"/>
                <a:cs typeface="+mj-cs"/>
              </a:rPr>
              <a:t>Investigación </a:t>
            </a:r>
            <a:r>
              <a:rPr lang="es-CL" sz="2800" b="1" dirty="0">
                <a:solidFill>
                  <a:srgbClr val="6EBD68"/>
                </a:solidFill>
                <a:latin typeface="+mj-lt"/>
                <a:ea typeface="+mj-ea"/>
                <a:cs typeface="+mj-cs"/>
              </a:rPr>
              <a:t>de la CUP, donde esperamos </a:t>
            </a:r>
            <a:r>
              <a:rPr lang="es-CL" sz="2800" b="1" dirty="0" smtClean="0">
                <a:solidFill>
                  <a:srgbClr val="6EBD68"/>
                </a:solidFill>
                <a:latin typeface="+mj-lt"/>
                <a:ea typeface="+mj-ea"/>
                <a:cs typeface="+mj-cs"/>
              </a:rPr>
              <a:t>presentarles próximamente, nuevos </a:t>
            </a:r>
            <a:r>
              <a:rPr lang="es-CL" sz="2800" b="1" dirty="0">
                <a:solidFill>
                  <a:srgbClr val="6EBD68"/>
                </a:solidFill>
                <a:latin typeface="+mj-lt"/>
                <a:ea typeface="+mj-ea"/>
                <a:cs typeface="+mj-cs"/>
              </a:rPr>
              <a:t>esfuerzos de articulación.</a:t>
            </a:r>
          </a:p>
        </p:txBody>
      </p:sp>
      <p:pic>
        <p:nvPicPr>
          <p:cNvPr id="7" name="Imagen 6">
            <a:hlinkClick r:id="rId3"/>
          </p:cNvPr>
          <p:cNvPicPr/>
          <p:nvPr/>
        </p:nvPicPr>
        <p:blipFill rotWithShape="1">
          <a:blip r:embed="rId4"/>
          <a:srcRect l="33421" t="15658" r="32714" b="65510"/>
          <a:stretch/>
        </p:blipFill>
        <p:spPr bwMode="auto">
          <a:xfrm>
            <a:off x="9501099" y="3790732"/>
            <a:ext cx="1920875" cy="602698"/>
          </a:xfrm>
          <a:prstGeom prst="rect">
            <a:avLst/>
          </a:prstGeom>
          <a:ln>
            <a:noFill/>
          </a:ln>
          <a:extLst>
            <a:ext uri="{53640926-AAD7-44D8-BBD7-CCE9431645EC}">
              <a14:shadowObscured xmlns:a14="http://schemas.microsoft.com/office/drawing/2010/main"/>
            </a:ext>
          </a:extLst>
        </p:spPr>
      </p:pic>
      <p:sp>
        <p:nvSpPr>
          <p:cNvPr id="8" name="CuadroTexto 7"/>
          <p:cNvSpPr txBox="1"/>
          <p:nvPr/>
        </p:nvSpPr>
        <p:spPr>
          <a:xfrm>
            <a:off x="9431276" y="4101830"/>
            <a:ext cx="2529420" cy="646331"/>
          </a:xfrm>
          <a:prstGeom prst="rect">
            <a:avLst/>
          </a:prstGeom>
          <a:noFill/>
        </p:spPr>
        <p:txBody>
          <a:bodyPr wrap="square" rtlCol="0">
            <a:spAutoFit/>
          </a:bodyPr>
          <a:lstStyle/>
          <a:p>
            <a:endParaRPr lang="es-CL" b="1" dirty="0" smtClean="0">
              <a:solidFill>
                <a:srgbClr val="0070C0"/>
              </a:solidFill>
            </a:endParaRPr>
          </a:p>
          <a:p>
            <a:r>
              <a:rPr lang="es-CL" b="1" dirty="0" smtClean="0">
                <a:solidFill>
                  <a:srgbClr val="0070C0"/>
                </a:solidFill>
              </a:rPr>
              <a:t>Ciencia </a:t>
            </a:r>
            <a:r>
              <a:rPr lang="es-CL" b="1" dirty="0">
                <a:solidFill>
                  <a:srgbClr val="0070C0"/>
                </a:solidFill>
              </a:rPr>
              <a:t>e Investigación</a:t>
            </a:r>
          </a:p>
        </p:txBody>
      </p:sp>
    </p:spTree>
    <p:extLst>
      <p:ext uri="{BB962C8B-B14F-4D97-AF65-F5344CB8AC3E}">
        <p14:creationId xmlns:p14="http://schemas.microsoft.com/office/powerpoint/2010/main" val="1498471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ln>
            <a:noFill/>
          </a:ln>
        </p:spPr>
        <p:txBody>
          <a:bodyPr/>
          <a:lstStyle/>
          <a:p>
            <a:r>
              <a:rPr lang="es-CL" dirty="0">
                <a:solidFill>
                  <a:srgbClr val="6EBD68"/>
                </a:solidFill>
              </a:rPr>
              <a:t>Tema 1</a:t>
            </a:r>
          </a:p>
        </p:txBody>
      </p:sp>
      <p:grpSp>
        <p:nvGrpSpPr>
          <p:cNvPr id="4" name="Grupo 3"/>
          <p:cNvGrpSpPr/>
          <p:nvPr/>
        </p:nvGrpSpPr>
        <p:grpSpPr>
          <a:xfrm>
            <a:off x="838200" y="1710834"/>
            <a:ext cx="6908800" cy="94645"/>
            <a:chOff x="0" y="6035222"/>
            <a:chExt cx="6908800" cy="94645"/>
          </a:xfrm>
        </p:grpSpPr>
        <p:sp>
          <p:nvSpPr>
            <p:cNvPr id="5" name="Rectángulo 4"/>
            <p:cNvSpPr/>
            <p:nvPr/>
          </p:nvSpPr>
          <p:spPr>
            <a:xfrm>
              <a:off x="0" y="6035222"/>
              <a:ext cx="1727200" cy="94645"/>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6" name="Rectángulo 5"/>
            <p:cNvSpPr/>
            <p:nvPr/>
          </p:nvSpPr>
          <p:spPr>
            <a:xfrm>
              <a:off x="1727200" y="6035222"/>
              <a:ext cx="1727200" cy="94645"/>
            </a:xfrm>
            <a:prstGeom prst="rect">
              <a:avLst/>
            </a:prstGeom>
            <a:solidFill>
              <a:srgbClr val="44454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7" name="Rectángulo 6"/>
            <p:cNvSpPr/>
            <p:nvPr/>
          </p:nvSpPr>
          <p:spPr>
            <a:xfrm>
              <a:off x="3454400" y="6035222"/>
              <a:ext cx="1727200" cy="94645"/>
            </a:xfrm>
            <a:prstGeom prst="rect">
              <a:avLst/>
            </a:prstGeom>
            <a:solidFill>
              <a:srgbClr val="9BA47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8" name="Rectángulo 7"/>
            <p:cNvSpPr/>
            <p:nvPr/>
          </p:nvSpPr>
          <p:spPr>
            <a:xfrm>
              <a:off x="5181600" y="6035222"/>
              <a:ext cx="1727200" cy="94645"/>
            </a:xfrm>
            <a:prstGeom prst="rect">
              <a:avLst/>
            </a:prstGeom>
            <a:solidFill>
              <a:srgbClr val="5B764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grpSp>
      <p:sp>
        <p:nvSpPr>
          <p:cNvPr id="9" name="Rectángulo 8"/>
          <p:cNvSpPr/>
          <p:nvPr/>
        </p:nvSpPr>
        <p:spPr>
          <a:xfrm>
            <a:off x="1566815" y="2142259"/>
            <a:ext cx="4770485" cy="2022764"/>
          </a:xfrm>
          <a:prstGeom prst="rect">
            <a:avLst/>
          </a:prstGeom>
          <a:solidFill>
            <a:srgbClr val="44454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2800" b="1" dirty="0">
                <a:solidFill>
                  <a:schemeClr val="bg1"/>
                </a:solidFill>
              </a:rPr>
              <a:t>Nivel de inversión en I+D en Chile</a:t>
            </a:r>
          </a:p>
        </p:txBody>
      </p:sp>
      <p:sp>
        <p:nvSpPr>
          <p:cNvPr id="10" name="Rectángulo 9"/>
          <p:cNvSpPr/>
          <p:nvPr/>
        </p:nvSpPr>
        <p:spPr>
          <a:xfrm>
            <a:off x="7235730" y="2142259"/>
            <a:ext cx="4770485" cy="2022764"/>
          </a:xfrm>
          <a:prstGeom prst="rect">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2800" dirty="0">
                <a:solidFill>
                  <a:schemeClr val="accent3"/>
                </a:solidFill>
              </a:rPr>
              <a:t>Investigación en las Universidades Chilenas</a:t>
            </a:r>
          </a:p>
        </p:txBody>
      </p:sp>
      <p:sp>
        <p:nvSpPr>
          <p:cNvPr id="11" name="Rectángulo 10"/>
          <p:cNvSpPr/>
          <p:nvPr/>
        </p:nvSpPr>
        <p:spPr>
          <a:xfrm>
            <a:off x="1566815" y="4382308"/>
            <a:ext cx="4770485" cy="2022764"/>
          </a:xfrm>
          <a:prstGeom prst="rect">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2800" dirty="0">
                <a:solidFill>
                  <a:schemeClr val="accent3"/>
                </a:solidFill>
              </a:rPr>
              <a:t>Cambios legislativos en Educación Superior</a:t>
            </a:r>
          </a:p>
        </p:txBody>
      </p:sp>
      <p:sp>
        <p:nvSpPr>
          <p:cNvPr id="12" name="Rectángulo 11"/>
          <p:cNvSpPr/>
          <p:nvPr/>
        </p:nvSpPr>
        <p:spPr>
          <a:xfrm>
            <a:off x="7235730" y="4382308"/>
            <a:ext cx="4770485" cy="2022764"/>
          </a:xfrm>
          <a:prstGeom prst="rect">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2800" dirty="0">
                <a:solidFill>
                  <a:schemeClr val="accent3"/>
                </a:solidFill>
              </a:rPr>
              <a:t>Invitación y Desafíos</a:t>
            </a:r>
          </a:p>
        </p:txBody>
      </p:sp>
      <p:sp>
        <p:nvSpPr>
          <p:cNvPr id="15" name="Rectángulo 14"/>
          <p:cNvSpPr/>
          <p:nvPr/>
        </p:nvSpPr>
        <p:spPr>
          <a:xfrm>
            <a:off x="6519815" y="2142259"/>
            <a:ext cx="715915" cy="2022764"/>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4400" dirty="0">
                <a:solidFill>
                  <a:schemeClr val="bg1"/>
                </a:solidFill>
              </a:rPr>
              <a:t>2</a:t>
            </a:r>
          </a:p>
        </p:txBody>
      </p:sp>
      <p:sp>
        <p:nvSpPr>
          <p:cNvPr id="16" name="Rectángulo 15"/>
          <p:cNvSpPr/>
          <p:nvPr/>
        </p:nvSpPr>
        <p:spPr>
          <a:xfrm>
            <a:off x="850900" y="2142259"/>
            <a:ext cx="715915" cy="2022764"/>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4400" dirty="0">
                <a:solidFill>
                  <a:schemeClr val="bg1"/>
                </a:solidFill>
              </a:rPr>
              <a:t>1</a:t>
            </a:r>
          </a:p>
        </p:txBody>
      </p:sp>
      <p:sp>
        <p:nvSpPr>
          <p:cNvPr id="17" name="Rectángulo 16"/>
          <p:cNvSpPr/>
          <p:nvPr/>
        </p:nvSpPr>
        <p:spPr>
          <a:xfrm>
            <a:off x="850900" y="4382308"/>
            <a:ext cx="715915" cy="2022764"/>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4400" dirty="0">
                <a:solidFill>
                  <a:schemeClr val="bg1"/>
                </a:solidFill>
              </a:rPr>
              <a:t>3</a:t>
            </a:r>
          </a:p>
        </p:txBody>
      </p:sp>
      <p:sp>
        <p:nvSpPr>
          <p:cNvPr id="18" name="Rectángulo 17"/>
          <p:cNvSpPr/>
          <p:nvPr/>
        </p:nvSpPr>
        <p:spPr>
          <a:xfrm>
            <a:off x="6519815" y="4382308"/>
            <a:ext cx="715915" cy="2022764"/>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4400" dirty="0">
                <a:solidFill>
                  <a:schemeClr val="bg1"/>
                </a:solidFill>
              </a:rPr>
              <a:t>4</a:t>
            </a:r>
          </a:p>
        </p:txBody>
      </p:sp>
    </p:spTree>
    <p:extLst>
      <p:ext uri="{BB962C8B-B14F-4D97-AF65-F5344CB8AC3E}">
        <p14:creationId xmlns:p14="http://schemas.microsoft.com/office/powerpoint/2010/main" val="622224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defTabSz="541338"/>
            <a:r>
              <a:rPr lang="es-CL" dirty="0">
                <a:solidFill>
                  <a:srgbClr val="6EBD68"/>
                </a:solidFill>
              </a:rPr>
              <a:t>1. Bajo nivel de inversión en Investigación y </a:t>
            </a:r>
            <a:r>
              <a:rPr lang="es-CL" dirty="0" smtClean="0">
                <a:solidFill>
                  <a:srgbClr val="6EBD68"/>
                </a:solidFill>
              </a:rPr>
              <a:t>	Desarrollo </a:t>
            </a:r>
            <a:r>
              <a:rPr lang="es-CL" dirty="0">
                <a:solidFill>
                  <a:srgbClr val="6EBD68"/>
                </a:solidFill>
              </a:rPr>
              <a:t>en Chile</a:t>
            </a:r>
          </a:p>
        </p:txBody>
      </p:sp>
      <p:sp>
        <p:nvSpPr>
          <p:cNvPr id="3" name="Marcador de contenido 2"/>
          <p:cNvSpPr>
            <a:spLocks noGrp="1"/>
          </p:cNvSpPr>
          <p:nvPr>
            <p:ph idx="1"/>
          </p:nvPr>
        </p:nvSpPr>
        <p:spPr/>
        <p:txBody>
          <a:bodyPr>
            <a:normAutofit fontScale="70000" lnSpcReduction="20000"/>
          </a:bodyPr>
          <a:lstStyle/>
          <a:p>
            <a:pPr marL="0" indent="0">
              <a:buNone/>
            </a:pPr>
            <a:endParaRPr lang="es-CL" dirty="0">
              <a:solidFill>
                <a:schemeClr val="accent3">
                  <a:lumMod val="75000"/>
                </a:schemeClr>
              </a:solidFill>
            </a:endParaRPr>
          </a:p>
          <a:p>
            <a:r>
              <a:rPr lang="es-CL" dirty="0" smtClean="0">
                <a:solidFill>
                  <a:schemeClr val="accent3">
                    <a:lumMod val="75000"/>
                  </a:schemeClr>
                </a:solidFill>
              </a:rPr>
              <a:t>La inversión total del país en </a:t>
            </a:r>
            <a:r>
              <a:rPr lang="es-CL" dirty="0" err="1" smtClean="0">
                <a:solidFill>
                  <a:schemeClr val="accent3">
                    <a:lumMod val="75000"/>
                  </a:schemeClr>
                </a:solidFill>
              </a:rPr>
              <a:t>I+D</a:t>
            </a:r>
            <a:r>
              <a:rPr lang="es-CL" dirty="0" smtClean="0">
                <a:solidFill>
                  <a:schemeClr val="accent3">
                    <a:lumMod val="75000"/>
                  </a:schemeClr>
                </a:solidFill>
              </a:rPr>
              <a:t> (como % del PIB) es menos de un sexto de la inversión promedio de los países de la </a:t>
            </a:r>
            <a:r>
              <a:rPr lang="es-CL" dirty="0" err="1" smtClean="0">
                <a:solidFill>
                  <a:schemeClr val="accent3">
                    <a:lumMod val="75000"/>
                  </a:schemeClr>
                </a:solidFill>
              </a:rPr>
              <a:t>OECD</a:t>
            </a:r>
            <a:r>
              <a:rPr lang="es-CL" dirty="0" smtClean="0">
                <a:solidFill>
                  <a:schemeClr val="accent3">
                    <a:lumMod val="75000"/>
                  </a:schemeClr>
                </a:solidFill>
              </a:rPr>
              <a:t>.</a:t>
            </a:r>
          </a:p>
          <a:p>
            <a:endParaRPr lang="es-CL" dirty="0">
              <a:solidFill>
                <a:schemeClr val="accent3">
                  <a:lumMod val="75000"/>
                </a:schemeClr>
              </a:solidFill>
            </a:endParaRPr>
          </a:p>
          <a:p>
            <a:pPr algn="just"/>
            <a:r>
              <a:rPr lang="es-CL" dirty="0" smtClean="0">
                <a:solidFill>
                  <a:schemeClr val="accent3">
                    <a:lumMod val="75000"/>
                  </a:schemeClr>
                </a:solidFill>
              </a:rPr>
              <a:t>Tanto la </a:t>
            </a:r>
            <a:r>
              <a:rPr lang="es-CL" dirty="0">
                <a:solidFill>
                  <a:schemeClr val="accent3">
                    <a:lumMod val="75000"/>
                  </a:schemeClr>
                </a:solidFill>
              </a:rPr>
              <a:t>inversión pública </a:t>
            </a:r>
            <a:r>
              <a:rPr lang="es-CL" dirty="0" smtClean="0">
                <a:solidFill>
                  <a:schemeClr val="accent3">
                    <a:lumMod val="75000"/>
                  </a:schemeClr>
                </a:solidFill>
              </a:rPr>
              <a:t>como la </a:t>
            </a:r>
            <a:r>
              <a:rPr lang="es-CL" dirty="0">
                <a:solidFill>
                  <a:schemeClr val="accent3">
                    <a:lumMod val="75000"/>
                  </a:schemeClr>
                </a:solidFill>
              </a:rPr>
              <a:t>privada son muy bajas (en términos % del PIB). </a:t>
            </a:r>
          </a:p>
          <a:p>
            <a:pPr algn="just"/>
            <a:endParaRPr lang="es-CL" dirty="0">
              <a:solidFill>
                <a:schemeClr val="accent3">
                  <a:lumMod val="75000"/>
                </a:schemeClr>
              </a:solidFill>
            </a:endParaRPr>
          </a:p>
          <a:p>
            <a:pPr algn="just"/>
            <a:r>
              <a:rPr lang="es-CL" dirty="0">
                <a:solidFill>
                  <a:schemeClr val="accent3">
                    <a:lumMod val="75000"/>
                  </a:schemeClr>
                </a:solidFill>
              </a:rPr>
              <a:t>Los presupuestos de nuestras principales agencias (</a:t>
            </a:r>
            <a:r>
              <a:rPr lang="es-CL" dirty="0" err="1">
                <a:solidFill>
                  <a:schemeClr val="accent3">
                    <a:lumMod val="75000"/>
                  </a:schemeClr>
                </a:solidFill>
              </a:rPr>
              <a:t>Conicyt</a:t>
            </a:r>
            <a:r>
              <a:rPr lang="es-CL" dirty="0">
                <a:solidFill>
                  <a:schemeClr val="accent3">
                    <a:lumMod val="75000"/>
                  </a:schemeClr>
                </a:solidFill>
              </a:rPr>
              <a:t> es una de ellas) llevan años </a:t>
            </a:r>
            <a:r>
              <a:rPr lang="es-CL" dirty="0" smtClean="0">
                <a:solidFill>
                  <a:schemeClr val="accent3">
                    <a:lumMod val="75000"/>
                  </a:schemeClr>
                </a:solidFill>
              </a:rPr>
              <a:t>estancados, frente a una demanda creciente.</a:t>
            </a:r>
            <a:endParaRPr lang="es-CL" dirty="0">
              <a:solidFill>
                <a:schemeClr val="accent3">
                  <a:lumMod val="75000"/>
                </a:schemeClr>
              </a:solidFill>
            </a:endParaRPr>
          </a:p>
          <a:p>
            <a:pPr algn="just"/>
            <a:endParaRPr lang="es-CL" dirty="0">
              <a:solidFill>
                <a:schemeClr val="accent3">
                  <a:lumMod val="75000"/>
                </a:schemeClr>
              </a:solidFill>
            </a:endParaRPr>
          </a:p>
          <a:p>
            <a:pPr algn="just"/>
            <a:r>
              <a:rPr lang="es-CL" dirty="0" smtClean="0">
                <a:solidFill>
                  <a:schemeClr val="accent3">
                    <a:lumMod val="75000"/>
                  </a:schemeClr>
                </a:solidFill>
              </a:rPr>
              <a:t>Pero, </a:t>
            </a:r>
            <a:r>
              <a:rPr lang="es-CL" dirty="0">
                <a:solidFill>
                  <a:schemeClr val="accent3">
                    <a:lumMod val="75000"/>
                  </a:schemeClr>
                </a:solidFill>
              </a:rPr>
              <a:t>la inversión privada presenta la brecha más significativa.</a:t>
            </a:r>
          </a:p>
          <a:p>
            <a:pPr algn="just"/>
            <a:endParaRPr lang="es-CL" dirty="0">
              <a:solidFill>
                <a:schemeClr val="accent3">
                  <a:lumMod val="75000"/>
                </a:schemeClr>
              </a:solidFill>
            </a:endParaRPr>
          </a:p>
          <a:p>
            <a:pPr algn="just"/>
            <a:r>
              <a:rPr lang="es-CL" dirty="0">
                <a:solidFill>
                  <a:schemeClr val="accent3">
                    <a:lumMod val="75000"/>
                  </a:schemeClr>
                </a:solidFill>
              </a:rPr>
              <a:t>Los países de la OECD que se destacan por una alta inversión en I+D tienen una alta participación del sector privado y han formado distintos tipos de alianzas entre el sector privado y sus universidades.</a:t>
            </a:r>
          </a:p>
          <a:p>
            <a:pPr marL="0" indent="0" algn="just">
              <a:buNone/>
            </a:pPr>
            <a:endParaRPr lang="es-CL" dirty="0">
              <a:solidFill>
                <a:schemeClr val="accent3">
                  <a:lumMod val="75000"/>
                </a:schemeClr>
              </a:solidFill>
            </a:endParaRPr>
          </a:p>
          <a:p>
            <a:pPr marL="0" indent="0">
              <a:buNone/>
            </a:pPr>
            <a:endParaRPr lang="es-CL" dirty="0">
              <a:solidFill>
                <a:schemeClr val="accent3">
                  <a:lumMod val="75000"/>
                </a:schemeClr>
              </a:solidFill>
            </a:endParaRPr>
          </a:p>
        </p:txBody>
      </p:sp>
      <p:grpSp>
        <p:nvGrpSpPr>
          <p:cNvPr id="4" name="Grupo 3"/>
          <p:cNvGrpSpPr/>
          <p:nvPr/>
        </p:nvGrpSpPr>
        <p:grpSpPr>
          <a:xfrm>
            <a:off x="838200" y="1710834"/>
            <a:ext cx="6908800" cy="94645"/>
            <a:chOff x="0" y="6035222"/>
            <a:chExt cx="6908800" cy="94645"/>
          </a:xfrm>
        </p:grpSpPr>
        <p:sp>
          <p:nvSpPr>
            <p:cNvPr id="5" name="Rectángulo 4"/>
            <p:cNvSpPr/>
            <p:nvPr/>
          </p:nvSpPr>
          <p:spPr>
            <a:xfrm>
              <a:off x="0" y="6035222"/>
              <a:ext cx="1727200" cy="94645"/>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6" name="Rectángulo 5"/>
            <p:cNvSpPr/>
            <p:nvPr/>
          </p:nvSpPr>
          <p:spPr>
            <a:xfrm>
              <a:off x="1727200" y="6035222"/>
              <a:ext cx="1727200" cy="94645"/>
            </a:xfrm>
            <a:prstGeom prst="rect">
              <a:avLst/>
            </a:prstGeom>
            <a:solidFill>
              <a:srgbClr val="44454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7" name="Rectángulo 6"/>
            <p:cNvSpPr/>
            <p:nvPr/>
          </p:nvSpPr>
          <p:spPr>
            <a:xfrm>
              <a:off x="3454400" y="6035222"/>
              <a:ext cx="1727200" cy="94645"/>
            </a:xfrm>
            <a:prstGeom prst="rect">
              <a:avLst/>
            </a:prstGeom>
            <a:solidFill>
              <a:srgbClr val="9BA47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8" name="Rectángulo 7"/>
            <p:cNvSpPr/>
            <p:nvPr/>
          </p:nvSpPr>
          <p:spPr>
            <a:xfrm>
              <a:off x="5181600" y="6035222"/>
              <a:ext cx="1727200" cy="94645"/>
            </a:xfrm>
            <a:prstGeom prst="rect">
              <a:avLst/>
            </a:prstGeom>
            <a:solidFill>
              <a:srgbClr val="5B764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grpSp>
    </p:spTree>
    <p:extLst>
      <p:ext uri="{BB962C8B-B14F-4D97-AF65-F5344CB8AC3E}">
        <p14:creationId xmlns:p14="http://schemas.microsoft.com/office/powerpoint/2010/main" val="3528747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17513"/>
            <a:ext cx="10515600" cy="1273175"/>
          </a:xfrm>
        </p:spPr>
        <p:txBody>
          <a:bodyPr>
            <a:normAutofit fontScale="90000"/>
          </a:bodyPr>
          <a:lstStyle/>
          <a:p>
            <a:r>
              <a:rPr lang="es-ES" sz="3600" b="1" dirty="0">
                <a:solidFill>
                  <a:srgbClr val="6EBD68"/>
                </a:solidFill>
              </a:rPr>
              <a:t/>
            </a:r>
            <a:br>
              <a:rPr lang="es-ES" sz="3600" b="1" dirty="0">
                <a:solidFill>
                  <a:srgbClr val="6EBD68"/>
                </a:solidFill>
              </a:rPr>
            </a:br>
            <a:r>
              <a:rPr lang="es-ES" sz="3600" b="1" dirty="0">
                <a:solidFill>
                  <a:srgbClr val="6EBD68"/>
                </a:solidFill>
              </a:rPr>
              <a:t>Tanto la inversión pública como la privada son muy bajas (en términos % del PIB). </a:t>
            </a:r>
            <a:br>
              <a:rPr lang="es-ES" sz="3600" b="1" dirty="0">
                <a:solidFill>
                  <a:srgbClr val="6EBD68"/>
                </a:solidFill>
              </a:rPr>
            </a:br>
            <a:r>
              <a:rPr lang="es-ES" dirty="0" smtClean="0">
                <a:solidFill>
                  <a:srgbClr val="6EBD68"/>
                </a:solidFill>
              </a:rPr>
              <a:t/>
            </a:r>
            <a:br>
              <a:rPr lang="es-ES" dirty="0" smtClean="0">
                <a:solidFill>
                  <a:srgbClr val="6EBD68"/>
                </a:solidFill>
              </a:rPr>
            </a:br>
            <a:endParaRPr lang="es-CL" dirty="0">
              <a:solidFill>
                <a:srgbClr val="6EBD68"/>
              </a:solidFill>
            </a:endParaRPr>
          </a:p>
        </p:txBody>
      </p:sp>
      <p:grpSp>
        <p:nvGrpSpPr>
          <p:cNvPr id="4" name="Grupo 3"/>
          <p:cNvGrpSpPr/>
          <p:nvPr/>
        </p:nvGrpSpPr>
        <p:grpSpPr>
          <a:xfrm>
            <a:off x="838200" y="1710834"/>
            <a:ext cx="6908800" cy="94645"/>
            <a:chOff x="0" y="6035222"/>
            <a:chExt cx="6908800" cy="94645"/>
          </a:xfrm>
        </p:grpSpPr>
        <p:sp>
          <p:nvSpPr>
            <p:cNvPr id="5" name="Rectángulo 4"/>
            <p:cNvSpPr/>
            <p:nvPr/>
          </p:nvSpPr>
          <p:spPr>
            <a:xfrm>
              <a:off x="0" y="6035222"/>
              <a:ext cx="1727200" cy="94645"/>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6" name="Rectángulo 5"/>
            <p:cNvSpPr/>
            <p:nvPr/>
          </p:nvSpPr>
          <p:spPr>
            <a:xfrm>
              <a:off x="1727200" y="6035222"/>
              <a:ext cx="1727200" cy="94645"/>
            </a:xfrm>
            <a:prstGeom prst="rect">
              <a:avLst/>
            </a:prstGeom>
            <a:solidFill>
              <a:srgbClr val="44454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7" name="Rectángulo 6"/>
            <p:cNvSpPr/>
            <p:nvPr/>
          </p:nvSpPr>
          <p:spPr>
            <a:xfrm>
              <a:off x="3454400" y="6035222"/>
              <a:ext cx="1727200" cy="94645"/>
            </a:xfrm>
            <a:prstGeom prst="rect">
              <a:avLst/>
            </a:prstGeom>
            <a:solidFill>
              <a:srgbClr val="9BA47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8" name="Rectángulo 7"/>
            <p:cNvSpPr/>
            <p:nvPr/>
          </p:nvSpPr>
          <p:spPr>
            <a:xfrm>
              <a:off x="5181600" y="6035222"/>
              <a:ext cx="1727200" cy="94645"/>
            </a:xfrm>
            <a:prstGeom prst="rect">
              <a:avLst/>
            </a:prstGeom>
            <a:solidFill>
              <a:srgbClr val="5B764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grpSp>
      <p:graphicFrame>
        <p:nvGraphicFramePr>
          <p:cNvPr id="12" name="Gráfico 11">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4072118266"/>
              </p:ext>
            </p:extLst>
          </p:nvPr>
        </p:nvGraphicFramePr>
        <p:xfrm>
          <a:off x="870807" y="1908990"/>
          <a:ext cx="8570785" cy="4574475"/>
        </p:xfrm>
        <a:graphic>
          <a:graphicData uri="http://schemas.openxmlformats.org/drawingml/2006/chart">
            <c:chart xmlns:c="http://schemas.openxmlformats.org/drawingml/2006/chart" xmlns:r="http://schemas.openxmlformats.org/officeDocument/2006/relationships" r:id="rId2"/>
          </a:graphicData>
        </a:graphic>
      </p:graphicFrame>
      <p:sp>
        <p:nvSpPr>
          <p:cNvPr id="9" name="Llamada con línea 1 8"/>
          <p:cNvSpPr/>
          <p:nvPr/>
        </p:nvSpPr>
        <p:spPr>
          <a:xfrm>
            <a:off x="9608820" y="3825240"/>
            <a:ext cx="693420" cy="236220"/>
          </a:xfrm>
          <a:prstGeom prst="borderCallout1">
            <a:avLst>
              <a:gd name="adj1" fmla="val 18750"/>
              <a:gd name="adj2" fmla="val -8333"/>
              <a:gd name="adj3" fmla="val 173791"/>
              <a:gd name="adj4" fmla="val -46414"/>
            </a:avLst>
          </a:prstGeom>
          <a:ln>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r>
              <a:rPr lang="es-CL" sz="700" b="1" dirty="0" smtClean="0">
                <a:solidFill>
                  <a:srgbClr val="7030A0"/>
                </a:solidFill>
              </a:rPr>
              <a:t>Promedio </a:t>
            </a:r>
            <a:r>
              <a:rPr lang="es-CL" sz="700" b="1" dirty="0" err="1" smtClean="0">
                <a:solidFill>
                  <a:srgbClr val="7030A0"/>
                </a:solidFill>
              </a:rPr>
              <a:t>OECD</a:t>
            </a:r>
            <a:endParaRPr lang="es-CL" sz="700" b="1" dirty="0">
              <a:solidFill>
                <a:srgbClr val="7030A0"/>
              </a:solidFill>
            </a:endParaRPr>
          </a:p>
        </p:txBody>
      </p:sp>
      <p:sp>
        <p:nvSpPr>
          <p:cNvPr id="11" name="Llamada con línea 1 10"/>
          <p:cNvSpPr/>
          <p:nvPr/>
        </p:nvSpPr>
        <p:spPr>
          <a:xfrm>
            <a:off x="9608820" y="5159058"/>
            <a:ext cx="693420" cy="228282"/>
          </a:xfrm>
          <a:prstGeom prst="borderCallout1">
            <a:avLst>
              <a:gd name="adj1" fmla="val 18750"/>
              <a:gd name="adj2" fmla="val -8333"/>
              <a:gd name="adj3" fmla="val 173791"/>
              <a:gd name="adj4" fmla="val -46414"/>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s-CL" sz="900" b="1" dirty="0" smtClean="0">
                <a:solidFill>
                  <a:srgbClr val="C00000"/>
                </a:solidFill>
              </a:rPr>
              <a:t>Chile</a:t>
            </a:r>
            <a:endParaRPr lang="es-CL" sz="900" b="1" dirty="0">
              <a:solidFill>
                <a:srgbClr val="C00000"/>
              </a:solidFill>
            </a:endParaRPr>
          </a:p>
        </p:txBody>
      </p:sp>
      <p:graphicFrame>
        <p:nvGraphicFramePr>
          <p:cNvPr id="15" name="Tabla 14"/>
          <p:cNvGraphicFramePr>
            <a:graphicFrameLocks noGrp="1"/>
          </p:cNvGraphicFramePr>
          <p:nvPr>
            <p:extLst>
              <p:ext uri="{D42A27DB-BD31-4B8C-83A1-F6EECF244321}">
                <p14:modId xmlns:p14="http://schemas.microsoft.com/office/powerpoint/2010/main" val="2333227177"/>
              </p:ext>
            </p:extLst>
          </p:nvPr>
        </p:nvGraphicFramePr>
        <p:xfrm>
          <a:off x="9543192" y="2401412"/>
          <a:ext cx="2547208" cy="773747"/>
        </p:xfrm>
        <a:graphic>
          <a:graphicData uri="http://schemas.openxmlformats.org/drawingml/2006/table">
            <a:tbl>
              <a:tblPr firstRow="1" bandRow="1">
                <a:tableStyleId>{2D5ABB26-0587-4C30-8999-92F81FD0307C}</a:tableStyleId>
              </a:tblPr>
              <a:tblGrid>
                <a:gridCol w="1264508">
                  <a:extLst>
                    <a:ext uri="{9D8B030D-6E8A-4147-A177-3AD203B41FA5}">
                      <a16:colId xmlns:a16="http://schemas.microsoft.com/office/drawing/2014/main" val="1508641185"/>
                    </a:ext>
                  </a:extLst>
                </a:gridCol>
                <a:gridCol w="1282700">
                  <a:extLst>
                    <a:ext uri="{9D8B030D-6E8A-4147-A177-3AD203B41FA5}">
                      <a16:colId xmlns:a16="http://schemas.microsoft.com/office/drawing/2014/main" val="2333703414"/>
                    </a:ext>
                  </a:extLst>
                </a:gridCol>
              </a:tblGrid>
              <a:tr h="402907">
                <a:tc>
                  <a:txBody>
                    <a:bodyPr/>
                    <a:lstStyle/>
                    <a:p>
                      <a:pPr algn="ctr"/>
                      <a:r>
                        <a:rPr lang="es-CL" sz="1600" b="1" dirty="0" err="1" smtClean="0">
                          <a:solidFill>
                            <a:schemeClr val="bg2">
                              <a:lumMod val="50000"/>
                            </a:schemeClr>
                          </a:solidFill>
                        </a:rPr>
                        <a:t>Prom</a:t>
                      </a:r>
                      <a:r>
                        <a:rPr lang="es-CL" sz="1600" b="1" dirty="0" smtClean="0">
                          <a:solidFill>
                            <a:schemeClr val="bg2">
                              <a:lumMod val="50000"/>
                            </a:schemeClr>
                          </a:solidFill>
                        </a:rPr>
                        <a:t>. </a:t>
                      </a:r>
                      <a:r>
                        <a:rPr lang="es-CL" sz="1600" b="1" dirty="0" err="1" smtClean="0">
                          <a:solidFill>
                            <a:schemeClr val="bg2">
                              <a:lumMod val="50000"/>
                            </a:schemeClr>
                          </a:solidFill>
                        </a:rPr>
                        <a:t>OECD</a:t>
                      </a:r>
                      <a:endParaRPr lang="es-CL" sz="1600" b="1" dirty="0" smtClean="0">
                        <a:solidFill>
                          <a:schemeClr val="bg2">
                            <a:lumMod val="50000"/>
                          </a:schemeClr>
                        </a:solidFill>
                      </a:endParaRP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rowSpan="2">
                  <a:txBody>
                    <a:bodyPr/>
                    <a:lstStyle/>
                    <a:p>
                      <a:r>
                        <a:rPr lang="es-CL" sz="1600" b="1" dirty="0" smtClean="0">
                          <a:solidFill>
                            <a:schemeClr val="bg2">
                              <a:lumMod val="50000"/>
                            </a:schemeClr>
                          </a:solidFill>
                        </a:rPr>
                        <a:t>= 6,5 veces</a:t>
                      </a:r>
                      <a:endParaRPr lang="es-CL" sz="1600" b="1" dirty="0">
                        <a:solidFill>
                          <a:schemeClr val="bg2">
                            <a:lumMod val="50000"/>
                          </a:schemeClr>
                        </a:solidFill>
                      </a:endParaRPr>
                    </a:p>
                  </a:txBody>
                  <a:tcPr anchor="ctr">
                    <a:lnL>
                      <a:noFill/>
                    </a:lnL>
                    <a:lnR>
                      <a:noFill/>
                    </a:lnR>
                    <a:lnT>
                      <a:noFill/>
                    </a:lnT>
                    <a:lnB>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9467745"/>
                  </a:ext>
                </a:extLst>
              </a:tr>
              <a:tr h="370840">
                <a:tc>
                  <a:txBody>
                    <a:bodyPr/>
                    <a:lstStyle/>
                    <a:p>
                      <a:pPr algn="ctr"/>
                      <a:r>
                        <a:rPr lang="es-CL" sz="1600" b="1" dirty="0" smtClean="0">
                          <a:solidFill>
                            <a:schemeClr val="bg2">
                              <a:lumMod val="50000"/>
                            </a:schemeClr>
                          </a:solidFill>
                        </a:rPr>
                        <a:t>Chile</a:t>
                      </a:r>
                      <a:endParaRPr lang="es-CL" sz="1600" b="1" dirty="0">
                        <a:solidFill>
                          <a:schemeClr val="bg2">
                            <a:lumMod val="50000"/>
                          </a:schemeClr>
                        </a:solidFill>
                      </a:endParaRP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6">
                        <a:lumMod val="20000"/>
                        <a:lumOff val="80000"/>
                      </a:schemeClr>
                    </a:solidFill>
                  </a:tcPr>
                </a:tc>
                <a:tc vMerge="1">
                  <a:txBody>
                    <a:bodyPr/>
                    <a:lstStyle/>
                    <a:p>
                      <a:endParaRPr lang="es-CL" dirty="0"/>
                    </a:p>
                  </a:txBody>
                  <a:tcPr/>
                </a:tc>
                <a:extLst>
                  <a:ext uri="{0D108BD9-81ED-4DB2-BD59-A6C34878D82A}">
                    <a16:rowId xmlns:a16="http://schemas.microsoft.com/office/drawing/2014/main" val="3220505434"/>
                  </a:ext>
                </a:extLst>
              </a:tr>
            </a:tbl>
          </a:graphicData>
        </a:graphic>
      </p:graphicFrame>
      <p:sp>
        <p:nvSpPr>
          <p:cNvPr id="17" name="CuadroTexto 16"/>
          <p:cNvSpPr txBox="1"/>
          <p:nvPr/>
        </p:nvSpPr>
        <p:spPr>
          <a:xfrm>
            <a:off x="7267302" y="6408395"/>
            <a:ext cx="4924698" cy="400110"/>
          </a:xfrm>
          <a:prstGeom prst="rect">
            <a:avLst/>
          </a:prstGeom>
          <a:noFill/>
        </p:spPr>
        <p:txBody>
          <a:bodyPr wrap="square" rtlCol="0">
            <a:spAutoFit/>
          </a:bodyPr>
          <a:lstStyle/>
          <a:p>
            <a:r>
              <a:rPr lang="es-CL" sz="1000" dirty="0">
                <a:latin typeface="+mj-lt"/>
              </a:rPr>
              <a:t>Fuente	Elaboración propia en base a datos OCDE, 2018</a:t>
            </a:r>
          </a:p>
          <a:p>
            <a:r>
              <a:rPr lang="es-CL" sz="1000" dirty="0">
                <a:latin typeface="+mj-lt"/>
              </a:rPr>
              <a:t>	(https://</a:t>
            </a:r>
            <a:r>
              <a:rPr lang="es-CL" sz="1000" dirty="0" err="1">
                <a:latin typeface="+mj-lt"/>
              </a:rPr>
              <a:t>stats.oecd.org</a:t>
            </a:r>
            <a:r>
              <a:rPr lang="es-CL" sz="1000" dirty="0">
                <a:latin typeface="+mj-lt"/>
              </a:rPr>
              <a:t>/</a:t>
            </a:r>
            <a:r>
              <a:rPr lang="es-CL" sz="1000" dirty="0" err="1">
                <a:latin typeface="+mj-lt"/>
              </a:rPr>
              <a:t>viewhtml.aspx?datasetcode</a:t>
            </a:r>
            <a:r>
              <a:rPr lang="es-CL" sz="1000" dirty="0">
                <a:latin typeface="+mj-lt"/>
              </a:rPr>
              <a:t>=</a:t>
            </a:r>
            <a:r>
              <a:rPr lang="es-CL" sz="1000" dirty="0" err="1">
                <a:latin typeface="+mj-lt"/>
              </a:rPr>
              <a:t>MSTI_PUB&amp;lang</a:t>
            </a:r>
            <a:r>
              <a:rPr lang="es-CL" sz="1000" dirty="0">
                <a:latin typeface="+mj-lt"/>
              </a:rPr>
              <a:t>=en)</a:t>
            </a:r>
          </a:p>
        </p:txBody>
      </p:sp>
    </p:spTree>
    <p:extLst>
      <p:ext uri="{BB962C8B-B14F-4D97-AF65-F5344CB8AC3E}">
        <p14:creationId xmlns:p14="http://schemas.microsoft.com/office/powerpoint/2010/main" val="3943240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3200" b="1" dirty="0">
                <a:solidFill>
                  <a:srgbClr val="6EBD68"/>
                </a:solidFill>
              </a:rPr>
              <a:t>Tanto la inversión pública como la privada son muy bajas </a:t>
            </a:r>
            <a:r>
              <a:rPr lang="es-ES" sz="3200" b="1" dirty="0" smtClean="0">
                <a:solidFill>
                  <a:srgbClr val="6EBD68"/>
                </a:solidFill>
              </a:rPr>
              <a:t/>
            </a:r>
            <a:br>
              <a:rPr lang="es-ES" sz="3200" b="1" dirty="0" smtClean="0">
                <a:solidFill>
                  <a:srgbClr val="6EBD68"/>
                </a:solidFill>
              </a:rPr>
            </a:br>
            <a:r>
              <a:rPr lang="es-ES" sz="3200" b="1" dirty="0" smtClean="0">
                <a:solidFill>
                  <a:srgbClr val="6EBD68"/>
                </a:solidFill>
              </a:rPr>
              <a:t>(</a:t>
            </a:r>
            <a:r>
              <a:rPr lang="es-ES" sz="3200" b="1" dirty="0">
                <a:solidFill>
                  <a:srgbClr val="6EBD68"/>
                </a:solidFill>
              </a:rPr>
              <a:t>en términos % del PIB</a:t>
            </a:r>
            <a:r>
              <a:rPr lang="es-ES" sz="3200" b="1" dirty="0" smtClean="0">
                <a:solidFill>
                  <a:srgbClr val="6EBD68"/>
                </a:solidFill>
              </a:rPr>
              <a:t>) comparadas con países dela </a:t>
            </a:r>
            <a:r>
              <a:rPr lang="es-ES" sz="3200" b="1" dirty="0" err="1" smtClean="0">
                <a:solidFill>
                  <a:srgbClr val="6EBD68"/>
                </a:solidFill>
              </a:rPr>
              <a:t>OECD</a:t>
            </a:r>
            <a:endParaRPr lang="es-ES" sz="3200" b="1" dirty="0">
              <a:solidFill>
                <a:srgbClr val="6EBD68"/>
              </a:solidFill>
            </a:endParaRPr>
          </a:p>
        </p:txBody>
      </p:sp>
      <p:grpSp>
        <p:nvGrpSpPr>
          <p:cNvPr id="4" name="Grupo 3"/>
          <p:cNvGrpSpPr/>
          <p:nvPr/>
        </p:nvGrpSpPr>
        <p:grpSpPr>
          <a:xfrm>
            <a:off x="838200" y="1710834"/>
            <a:ext cx="6908800" cy="94645"/>
            <a:chOff x="0" y="6035222"/>
            <a:chExt cx="6908800" cy="94645"/>
          </a:xfrm>
        </p:grpSpPr>
        <p:sp>
          <p:nvSpPr>
            <p:cNvPr id="5" name="Rectángulo 4"/>
            <p:cNvSpPr/>
            <p:nvPr/>
          </p:nvSpPr>
          <p:spPr>
            <a:xfrm>
              <a:off x="0" y="6035222"/>
              <a:ext cx="1727200" cy="94645"/>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6" name="Rectángulo 5"/>
            <p:cNvSpPr/>
            <p:nvPr/>
          </p:nvSpPr>
          <p:spPr>
            <a:xfrm>
              <a:off x="1727200" y="6035222"/>
              <a:ext cx="1727200" cy="94645"/>
            </a:xfrm>
            <a:prstGeom prst="rect">
              <a:avLst/>
            </a:prstGeom>
            <a:solidFill>
              <a:srgbClr val="44454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7" name="Rectángulo 6"/>
            <p:cNvSpPr/>
            <p:nvPr/>
          </p:nvSpPr>
          <p:spPr>
            <a:xfrm>
              <a:off x="3454400" y="6035222"/>
              <a:ext cx="1727200" cy="94645"/>
            </a:xfrm>
            <a:prstGeom prst="rect">
              <a:avLst/>
            </a:prstGeom>
            <a:solidFill>
              <a:srgbClr val="9BA47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8" name="Rectángulo 7"/>
            <p:cNvSpPr/>
            <p:nvPr/>
          </p:nvSpPr>
          <p:spPr>
            <a:xfrm>
              <a:off x="5181600" y="6035222"/>
              <a:ext cx="1727200" cy="94645"/>
            </a:xfrm>
            <a:prstGeom prst="rect">
              <a:avLst/>
            </a:prstGeom>
            <a:solidFill>
              <a:srgbClr val="5B764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grpSp>
      <p:graphicFrame>
        <p:nvGraphicFramePr>
          <p:cNvPr id="9" name="Gráfico 8"/>
          <p:cNvGraphicFramePr>
            <a:graphicFrameLocks/>
          </p:cNvGraphicFramePr>
          <p:nvPr>
            <p:extLst>
              <p:ext uri="{D42A27DB-BD31-4B8C-83A1-F6EECF244321}">
                <p14:modId xmlns:p14="http://schemas.microsoft.com/office/powerpoint/2010/main" val="1454539781"/>
              </p:ext>
            </p:extLst>
          </p:nvPr>
        </p:nvGraphicFramePr>
        <p:xfrm>
          <a:off x="838201" y="1963120"/>
          <a:ext cx="8603392" cy="4333177"/>
        </p:xfrm>
        <a:graphic>
          <a:graphicData uri="http://schemas.openxmlformats.org/drawingml/2006/chart">
            <c:chart xmlns:c="http://schemas.openxmlformats.org/drawingml/2006/chart" xmlns:r="http://schemas.openxmlformats.org/officeDocument/2006/relationships" r:id="rId3"/>
          </a:graphicData>
        </a:graphic>
      </p:graphicFrame>
      <p:sp>
        <p:nvSpPr>
          <p:cNvPr id="10" name="CuadroTexto 9"/>
          <p:cNvSpPr txBox="1"/>
          <p:nvPr/>
        </p:nvSpPr>
        <p:spPr>
          <a:xfrm>
            <a:off x="6096000" y="6368674"/>
            <a:ext cx="4924698" cy="400110"/>
          </a:xfrm>
          <a:prstGeom prst="rect">
            <a:avLst/>
          </a:prstGeom>
          <a:noFill/>
        </p:spPr>
        <p:txBody>
          <a:bodyPr wrap="square" rtlCol="0">
            <a:spAutoFit/>
          </a:bodyPr>
          <a:lstStyle/>
          <a:p>
            <a:r>
              <a:rPr lang="es-CL" sz="1000" dirty="0">
                <a:latin typeface="+mj-lt"/>
              </a:rPr>
              <a:t>Fuente	Elaboración propia en base a datos OCDE, 2018</a:t>
            </a:r>
          </a:p>
          <a:p>
            <a:r>
              <a:rPr lang="es-CL" sz="1000" dirty="0">
                <a:latin typeface="+mj-lt"/>
              </a:rPr>
              <a:t>	(https://</a:t>
            </a:r>
            <a:r>
              <a:rPr lang="es-CL" sz="1000" dirty="0" err="1">
                <a:latin typeface="+mj-lt"/>
              </a:rPr>
              <a:t>stats.oecd.org</a:t>
            </a:r>
            <a:r>
              <a:rPr lang="es-CL" sz="1000" dirty="0">
                <a:latin typeface="+mj-lt"/>
              </a:rPr>
              <a:t>/</a:t>
            </a:r>
            <a:r>
              <a:rPr lang="es-CL" sz="1000" dirty="0" err="1">
                <a:latin typeface="+mj-lt"/>
              </a:rPr>
              <a:t>viewhtml.aspx?datasetcode</a:t>
            </a:r>
            <a:r>
              <a:rPr lang="es-CL" sz="1000" dirty="0">
                <a:latin typeface="+mj-lt"/>
              </a:rPr>
              <a:t>=</a:t>
            </a:r>
            <a:r>
              <a:rPr lang="es-CL" sz="1000" dirty="0" err="1">
                <a:latin typeface="+mj-lt"/>
              </a:rPr>
              <a:t>MSTI_PUB&amp;lang</a:t>
            </a:r>
            <a:r>
              <a:rPr lang="es-CL" sz="1000" dirty="0">
                <a:latin typeface="+mj-lt"/>
              </a:rPr>
              <a:t>=en)</a:t>
            </a:r>
          </a:p>
        </p:txBody>
      </p:sp>
      <p:graphicFrame>
        <p:nvGraphicFramePr>
          <p:cNvPr id="11" name="Tabla 10"/>
          <p:cNvGraphicFramePr>
            <a:graphicFrameLocks noGrp="1"/>
          </p:cNvGraphicFramePr>
          <p:nvPr>
            <p:extLst>
              <p:ext uri="{D42A27DB-BD31-4B8C-83A1-F6EECF244321}">
                <p14:modId xmlns:p14="http://schemas.microsoft.com/office/powerpoint/2010/main" val="2785426378"/>
              </p:ext>
            </p:extLst>
          </p:nvPr>
        </p:nvGraphicFramePr>
        <p:xfrm>
          <a:off x="9559580" y="2489902"/>
          <a:ext cx="2547208" cy="773747"/>
        </p:xfrm>
        <a:graphic>
          <a:graphicData uri="http://schemas.openxmlformats.org/drawingml/2006/table">
            <a:tbl>
              <a:tblPr firstRow="1" bandRow="1">
                <a:tableStyleId>{2D5ABB26-0587-4C30-8999-92F81FD0307C}</a:tableStyleId>
              </a:tblPr>
              <a:tblGrid>
                <a:gridCol w="1264508">
                  <a:extLst>
                    <a:ext uri="{9D8B030D-6E8A-4147-A177-3AD203B41FA5}">
                      <a16:colId xmlns:a16="http://schemas.microsoft.com/office/drawing/2014/main" val="1508641185"/>
                    </a:ext>
                  </a:extLst>
                </a:gridCol>
                <a:gridCol w="1282700">
                  <a:extLst>
                    <a:ext uri="{9D8B030D-6E8A-4147-A177-3AD203B41FA5}">
                      <a16:colId xmlns:a16="http://schemas.microsoft.com/office/drawing/2014/main" val="2333703414"/>
                    </a:ext>
                  </a:extLst>
                </a:gridCol>
              </a:tblGrid>
              <a:tr h="402907">
                <a:tc>
                  <a:txBody>
                    <a:bodyPr/>
                    <a:lstStyle/>
                    <a:p>
                      <a:pPr algn="ctr"/>
                      <a:r>
                        <a:rPr lang="es-CL" sz="1600" b="1" dirty="0" err="1" smtClean="0">
                          <a:solidFill>
                            <a:schemeClr val="bg2">
                              <a:lumMod val="50000"/>
                            </a:schemeClr>
                          </a:solidFill>
                        </a:rPr>
                        <a:t>Prom</a:t>
                      </a:r>
                      <a:r>
                        <a:rPr lang="es-CL" sz="1600" b="1" dirty="0" smtClean="0">
                          <a:solidFill>
                            <a:schemeClr val="bg2">
                              <a:lumMod val="50000"/>
                            </a:schemeClr>
                          </a:solidFill>
                        </a:rPr>
                        <a:t>. </a:t>
                      </a:r>
                      <a:r>
                        <a:rPr lang="es-CL" sz="1600" b="1" dirty="0" err="1" smtClean="0">
                          <a:solidFill>
                            <a:schemeClr val="bg2">
                              <a:lumMod val="50000"/>
                            </a:schemeClr>
                          </a:solidFill>
                        </a:rPr>
                        <a:t>OECD</a:t>
                      </a:r>
                      <a:endParaRPr lang="es-CL" sz="1600" b="1" dirty="0" smtClean="0">
                        <a:solidFill>
                          <a:schemeClr val="bg2">
                            <a:lumMod val="50000"/>
                          </a:schemeClr>
                        </a:solidFill>
                      </a:endParaRP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rowSpan="2">
                  <a:txBody>
                    <a:bodyPr/>
                    <a:lstStyle/>
                    <a:p>
                      <a:r>
                        <a:rPr lang="es-CL" sz="1600" b="1" dirty="0" smtClean="0">
                          <a:solidFill>
                            <a:schemeClr val="bg2">
                              <a:lumMod val="50000"/>
                            </a:schemeClr>
                          </a:solidFill>
                        </a:rPr>
                        <a:t>= 3,7 veces</a:t>
                      </a:r>
                      <a:endParaRPr lang="es-CL" sz="1600" b="1" dirty="0">
                        <a:solidFill>
                          <a:schemeClr val="bg2">
                            <a:lumMod val="50000"/>
                          </a:schemeClr>
                        </a:solidFill>
                      </a:endParaRPr>
                    </a:p>
                  </a:txBody>
                  <a:tcPr anchor="ctr">
                    <a:lnL>
                      <a:noFill/>
                    </a:lnL>
                    <a:lnR>
                      <a:noFill/>
                    </a:lnR>
                    <a:lnT>
                      <a:noFill/>
                    </a:lnT>
                    <a:lnB>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9467745"/>
                  </a:ext>
                </a:extLst>
              </a:tr>
              <a:tr h="370840">
                <a:tc>
                  <a:txBody>
                    <a:bodyPr/>
                    <a:lstStyle/>
                    <a:p>
                      <a:pPr algn="ctr"/>
                      <a:r>
                        <a:rPr lang="es-CL" sz="1600" b="1" dirty="0" smtClean="0">
                          <a:solidFill>
                            <a:schemeClr val="bg2">
                              <a:lumMod val="50000"/>
                            </a:schemeClr>
                          </a:solidFill>
                        </a:rPr>
                        <a:t>Chile</a:t>
                      </a:r>
                      <a:endParaRPr lang="es-CL" sz="1600" b="1" dirty="0">
                        <a:solidFill>
                          <a:schemeClr val="bg2">
                            <a:lumMod val="50000"/>
                          </a:schemeClr>
                        </a:solidFill>
                      </a:endParaRP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6">
                        <a:lumMod val="20000"/>
                        <a:lumOff val="80000"/>
                      </a:schemeClr>
                    </a:solidFill>
                  </a:tcPr>
                </a:tc>
                <a:tc vMerge="1">
                  <a:txBody>
                    <a:bodyPr/>
                    <a:lstStyle/>
                    <a:p>
                      <a:endParaRPr lang="es-CL" dirty="0"/>
                    </a:p>
                  </a:txBody>
                  <a:tcPr/>
                </a:tc>
                <a:extLst>
                  <a:ext uri="{0D108BD9-81ED-4DB2-BD59-A6C34878D82A}">
                    <a16:rowId xmlns:a16="http://schemas.microsoft.com/office/drawing/2014/main" val="3220505434"/>
                  </a:ext>
                </a:extLst>
              </a:tr>
            </a:tbl>
          </a:graphicData>
        </a:graphic>
      </p:graphicFrame>
    </p:spTree>
    <p:extLst>
      <p:ext uri="{BB962C8B-B14F-4D97-AF65-F5344CB8AC3E}">
        <p14:creationId xmlns:p14="http://schemas.microsoft.com/office/powerpoint/2010/main" val="1467891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b="1" dirty="0">
                <a:solidFill>
                  <a:srgbClr val="6EBD68"/>
                </a:solidFill>
              </a:rPr>
              <a:t>Pero la inversión privada </a:t>
            </a:r>
            <a:r>
              <a:rPr lang="es-ES" sz="3200" b="1" dirty="0" smtClean="0">
                <a:solidFill>
                  <a:srgbClr val="6EBD68"/>
                </a:solidFill>
              </a:rPr>
              <a:t>en </a:t>
            </a:r>
            <a:r>
              <a:rPr lang="es-ES" sz="3200" b="1" dirty="0" err="1" smtClean="0">
                <a:solidFill>
                  <a:srgbClr val="6EBD68"/>
                </a:solidFill>
              </a:rPr>
              <a:t>I+D</a:t>
            </a:r>
            <a:r>
              <a:rPr lang="es-ES" sz="3200" b="1" dirty="0" smtClean="0">
                <a:solidFill>
                  <a:srgbClr val="6EBD68"/>
                </a:solidFill>
              </a:rPr>
              <a:t> presenta </a:t>
            </a:r>
            <a:r>
              <a:rPr lang="es-ES" sz="3200" b="1" dirty="0">
                <a:solidFill>
                  <a:srgbClr val="6EBD68"/>
                </a:solidFill>
              </a:rPr>
              <a:t>la brecha más </a:t>
            </a:r>
            <a:r>
              <a:rPr lang="es-ES" sz="3200" b="1" dirty="0" smtClean="0">
                <a:solidFill>
                  <a:srgbClr val="6EBD68"/>
                </a:solidFill>
              </a:rPr>
              <a:t>significativa</a:t>
            </a:r>
            <a:endParaRPr lang="es-ES" sz="3200" b="1" dirty="0">
              <a:solidFill>
                <a:srgbClr val="6EBD68"/>
              </a:solidFill>
            </a:endParaRPr>
          </a:p>
        </p:txBody>
      </p:sp>
      <p:grpSp>
        <p:nvGrpSpPr>
          <p:cNvPr id="4" name="Grupo 3"/>
          <p:cNvGrpSpPr/>
          <p:nvPr/>
        </p:nvGrpSpPr>
        <p:grpSpPr>
          <a:xfrm>
            <a:off x="838200" y="1710834"/>
            <a:ext cx="6908800" cy="94645"/>
            <a:chOff x="0" y="6035222"/>
            <a:chExt cx="6908800" cy="94645"/>
          </a:xfrm>
        </p:grpSpPr>
        <p:sp>
          <p:nvSpPr>
            <p:cNvPr id="5" name="Rectángulo 4"/>
            <p:cNvSpPr/>
            <p:nvPr/>
          </p:nvSpPr>
          <p:spPr>
            <a:xfrm>
              <a:off x="0" y="6035222"/>
              <a:ext cx="1727200" cy="94645"/>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6" name="Rectángulo 5"/>
            <p:cNvSpPr/>
            <p:nvPr/>
          </p:nvSpPr>
          <p:spPr>
            <a:xfrm>
              <a:off x="1727200" y="6035222"/>
              <a:ext cx="1727200" cy="94645"/>
            </a:xfrm>
            <a:prstGeom prst="rect">
              <a:avLst/>
            </a:prstGeom>
            <a:solidFill>
              <a:srgbClr val="44454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7" name="Rectángulo 6"/>
            <p:cNvSpPr/>
            <p:nvPr/>
          </p:nvSpPr>
          <p:spPr>
            <a:xfrm>
              <a:off x="3454400" y="6035222"/>
              <a:ext cx="1727200" cy="94645"/>
            </a:xfrm>
            <a:prstGeom prst="rect">
              <a:avLst/>
            </a:prstGeom>
            <a:solidFill>
              <a:srgbClr val="9BA47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8" name="Rectángulo 7"/>
            <p:cNvSpPr/>
            <p:nvPr/>
          </p:nvSpPr>
          <p:spPr>
            <a:xfrm>
              <a:off x="5181600" y="6035222"/>
              <a:ext cx="1727200" cy="94645"/>
            </a:xfrm>
            <a:prstGeom prst="rect">
              <a:avLst/>
            </a:prstGeom>
            <a:solidFill>
              <a:srgbClr val="5B764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grpSp>
      <p:graphicFrame>
        <p:nvGraphicFramePr>
          <p:cNvPr id="10" name="Gráfico 9"/>
          <p:cNvGraphicFramePr>
            <a:graphicFrameLocks/>
          </p:cNvGraphicFramePr>
          <p:nvPr>
            <p:extLst>
              <p:ext uri="{D42A27DB-BD31-4B8C-83A1-F6EECF244321}">
                <p14:modId xmlns:p14="http://schemas.microsoft.com/office/powerpoint/2010/main" val="3693159897"/>
              </p:ext>
            </p:extLst>
          </p:nvPr>
        </p:nvGraphicFramePr>
        <p:xfrm>
          <a:off x="838200" y="2069306"/>
          <a:ext cx="8603393" cy="4226991"/>
        </p:xfrm>
        <a:graphic>
          <a:graphicData uri="http://schemas.openxmlformats.org/drawingml/2006/chart">
            <c:chart xmlns:c="http://schemas.openxmlformats.org/drawingml/2006/chart" xmlns:r="http://schemas.openxmlformats.org/officeDocument/2006/relationships" r:id="rId2"/>
          </a:graphicData>
        </a:graphic>
      </p:graphicFrame>
      <p:sp>
        <p:nvSpPr>
          <p:cNvPr id="9" name="CuadroTexto 8"/>
          <p:cNvSpPr txBox="1"/>
          <p:nvPr/>
        </p:nvSpPr>
        <p:spPr>
          <a:xfrm>
            <a:off x="5094512" y="6374675"/>
            <a:ext cx="4924698" cy="400110"/>
          </a:xfrm>
          <a:prstGeom prst="rect">
            <a:avLst/>
          </a:prstGeom>
          <a:noFill/>
        </p:spPr>
        <p:txBody>
          <a:bodyPr wrap="square" rtlCol="0">
            <a:spAutoFit/>
          </a:bodyPr>
          <a:lstStyle/>
          <a:p>
            <a:r>
              <a:rPr lang="es-CL" sz="1000" dirty="0">
                <a:latin typeface="+mj-lt"/>
              </a:rPr>
              <a:t>Fuente	Elaboración propia en base a datos OCDE, 2018</a:t>
            </a:r>
          </a:p>
          <a:p>
            <a:r>
              <a:rPr lang="es-CL" sz="1000" dirty="0">
                <a:latin typeface="+mj-lt"/>
              </a:rPr>
              <a:t>	(https://</a:t>
            </a:r>
            <a:r>
              <a:rPr lang="es-CL" sz="1000" dirty="0" err="1">
                <a:latin typeface="+mj-lt"/>
              </a:rPr>
              <a:t>stats.oecd.org</a:t>
            </a:r>
            <a:r>
              <a:rPr lang="es-CL" sz="1000" dirty="0">
                <a:latin typeface="+mj-lt"/>
              </a:rPr>
              <a:t>/</a:t>
            </a:r>
            <a:r>
              <a:rPr lang="es-CL" sz="1000" dirty="0" err="1">
                <a:latin typeface="+mj-lt"/>
              </a:rPr>
              <a:t>viewhtml.aspx?datasetcode</a:t>
            </a:r>
            <a:r>
              <a:rPr lang="es-CL" sz="1000" dirty="0">
                <a:latin typeface="+mj-lt"/>
              </a:rPr>
              <a:t>=</a:t>
            </a:r>
            <a:r>
              <a:rPr lang="es-CL" sz="1000" dirty="0" err="1">
                <a:latin typeface="+mj-lt"/>
              </a:rPr>
              <a:t>MSTI_PUB&amp;lang</a:t>
            </a:r>
            <a:r>
              <a:rPr lang="es-CL" sz="1000" dirty="0">
                <a:latin typeface="+mj-lt"/>
              </a:rPr>
              <a:t>=en)</a:t>
            </a:r>
          </a:p>
        </p:txBody>
      </p:sp>
      <p:graphicFrame>
        <p:nvGraphicFramePr>
          <p:cNvPr id="11" name="Tabla 10"/>
          <p:cNvGraphicFramePr>
            <a:graphicFrameLocks noGrp="1"/>
          </p:cNvGraphicFramePr>
          <p:nvPr>
            <p:extLst>
              <p:ext uri="{D42A27DB-BD31-4B8C-83A1-F6EECF244321}">
                <p14:modId xmlns:p14="http://schemas.microsoft.com/office/powerpoint/2010/main" val="335524325"/>
              </p:ext>
            </p:extLst>
          </p:nvPr>
        </p:nvGraphicFramePr>
        <p:xfrm>
          <a:off x="9539916" y="2686548"/>
          <a:ext cx="2547208" cy="773747"/>
        </p:xfrm>
        <a:graphic>
          <a:graphicData uri="http://schemas.openxmlformats.org/drawingml/2006/table">
            <a:tbl>
              <a:tblPr firstRow="1" bandRow="1">
                <a:tableStyleId>{2D5ABB26-0587-4C30-8999-92F81FD0307C}</a:tableStyleId>
              </a:tblPr>
              <a:tblGrid>
                <a:gridCol w="1264508">
                  <a:extLst>
                    <a:ext uri="{9D8B030D-6E8A-4147-A177-3AD203B41FA5}">
                      <a16:colId xmlns:a16="http://schemas.microsoft.com/office/drawing/2014/main" val="1508641185"/>
                    </a:ext>
                  </a:extLst>
                </a:gridCol>
                <a:gridCol w="1282700">
                  <a:extLst>
                    <a:ext uri="{9D8B030D-6E8A-4147-A177-3AD203B41FA5}">
                      <a16:colId xmlns:a16="http://schemas.microsoft.com/office/drawing/2014/main" val="2333703414"/>
                    </a:ext>
                  </a:extLst>
                </a:gridCol>
              </a:tblGrid>
              <a:tr h="402907">
                <a:tc>
                  <a:txBody>
                    <a:bodyPr/>
                    <a:lstStyle/>
                    <a:p>
                      <a:pPr algn="ctr"/>
                      <a:r>
                        <a:rPr lang="es-CL" sz="1600" b="1" dirty="0" err="1" smtClean="0">
                          <a:solidFill>
                            <a:schemeClr val="bg2">
                              <a:lumMod val="50000"/>
                            </a:schemeClr>
                          </a:solidFill>
                        </a:rPr>
                        <a:t>Prom</a:t>
                      </a:r>
                      <a:r>
                        <a:rPr lang="es-CL" sz="1600" b="1" dirty="0" smtClean="0">
                          <a:solidFill>
                            <a:schemeClr val="bg2">
                              <a:lumMod val="50000"/>
                            </a:schemeClr>
                          </a:solidFill>
                        </a:rPr>
                        <a:t>. </a:t>
                      </a:r>
                      <a:r>
                        <a:rPr lang="es-CL" sz="1600" b="1" dirty="0" err="1" smtClean="0">
                          <a:solidFill>
                            <a:schemeClr val="bg2">
                              <a:lumMod val="50000"/>
                            </a:schemeClr>
                          </a:solidFill>
                        </a:rPr>
                        <a:t>OECD</a:t>
                      </a:r>
                      <a:endParaRPr lang="es-CL" sz="1600" b="1" dirty="0" smtClean="0">
                        <a:solidFill>
                          <a:schemeClr val="bg2">
                            <a:lumMod val="50000"/>
                          </a:schemeClr>
                        </a:solidFill>
                      </a:endParaRP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rowSpan="2">
                  <a:txBody>
                    <a:bodyPr/>
                    <a:lstStyle/>
                    <a:p>
                      <a:pPr marL="0" algn="ctr" defTabSz="914400" rtl="0" eaLnBrk="1" latinLnBrk="0" hangingPunct="1"/>
                      <a:r>
                        <a:rPr lang="es-CL" sz="1600" b="1" kern="1200" dirty="0" smtClean="0">
                          <a:solidFill>
                            <a:schemeClr val="bg2">
                              <a:lumMod val="50000"/>
                            </a:schemeClr>
                          </a:solidFill>
                          <a:latin typeface="+mn-lt"/>
                          <a:ea typeface="+mn-ea"/>
                          <a:cs typeface="+mn-cs"/>
                        </a:rPr>
                        <a:t>= 11,1 veces</a:t>
                      </a:r>
                      <a:endParaRPr lang="es-CL" sz="1600" b="1" kern="1200" dirty="0">
                        <a:solidFill>
                          <a:schemeClr val="bg2">
                            <a:lumMod val="50000"/>
                          </a:schemeClr>
                        </a:solidFill>
                        <a:latin typeface="+mn-lt"/>
                        <a:ea typeface="+mn-ea"/>
                        <a:cs typeface="+mn-cs"/>
                      </a:endParaRPr>
                    </a:p>
                  </a:txBody>
                  <a:tcPr anchor="ctr">
                    <a:lnL>
                      <a:noFill/>
                    </a:lnL>
                    <a:lnR>
                      <a:noFill/>
                    </a:lnR>
                    <a:lnT>
                      <a:noFill/>
                    </a:lnT>
                    <a:lnB>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9467745"/>
                  </a:ext>
                </a:extLst>
              </a:tr>
              <a:tr h="370840">
                <a:tc>
                  <a:txBody>
                    <a:bodyPr/>
                    <a:lstStyle/>
                    <a:p>
                      <a:pPr algn="ctr"/>
                      <a:r>
                        <a:rPr lang="es-CL" sz="1600" b="1" dirty="0" smtClean="0">
                          <a:solidFill>
                            <a:schemeClr val="bg2">
                              <a:lumMod val="50000"/>
                            </a:schemeClr>
                          </a:solidFill>
                        </a:rPr>
                        <a:t>Chile</a:t>
                      </a:r>
                      <a:endParaRPr lang="es-CL" sz="1600" b="1" dirty="0">
                        <a:solidFill>
                          <a:schemeClr val="bg2">
                            <a:lumMod val="50000"/>
                          </a:schemeClr>
                        </a:solidFill>
                      </a:endParaRP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6">
                        <a:lumMod val="20000"/>
                        <a:lumOff val="80000"/>
                      </a:schemeClr>
                    </a:solidFill>
                  </a:tcPr>
                </a:tc>
                <a:tc vMerge="1">
                  <a:txBody>
                    <a:bodyPr/>
                    <a:lstStyle/>
                    <a:p>
                      <a:endParaRPr lang="es-CL" dirty="0"/>
                    </a:p>
                  </a:txBody>
                  <a:tcPr/>
                </a:tc>
                <a:extLst>
                  <a:ext uri="{0D108BD9-81ED-4DB2-BD59-A6C34878D82A}">
                    <a16:rowId xmlns:a16="http://schemas.microsoft.com/office/drawing/2014/main" val="3220505434"/>
                  </a:ext>
                </a:extLst>
              </a:tr>
            </a:tbl>
          </a:graphicData>
        </a:graphic>
      </p:graphicFrame>
    </p:spTree>
    <p:extLst>
      <p:ext uri="{BB962C8B-B14F-4D97-AF65-F5344CB8AC3E}">
        <p14:creationId xmlns:p14="http://schemas.microsoft.com/office/powerpoint/2010/main" val="1632772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just"/>
            <a:r>
              <a:rPr lang="es-CL" sz="3200" b="1" dirty="0" smtClean="0">
                <a:solidFill>
                  <a:srgbClr val="6EBD68"/>
                </a:solidFill>
              </a:rPr>
              <a:t>Además, los </a:t>
            </a:r>
            <a:r>
              <a:rPr lang="es-CL" sz="3200" b="1" dirty="0">
                <a:solidFill>
                  <a:srgbClr val="6EBD68"/>
                </a:solidFill>
              </a:rPr>
              <a:t>presupuestos de nuestras principales agencias (</a:t>
            </a:r>
            <a:r>
              <a:rPr lang="es-CL" sz="3200" b="1" dirty="0" err="1">
                <a:solidFill>
                  <a:srgbClr val="6EBD68"/>
                </a:solidFill>
              </a:rPr>
              <a:t>Conicyt</a:t>
            </a:r>
            <a:r>
              <a:rPr lang="es-CL" sz="3200" b="1" dirty="0">
                <a:solidFill>
                  <a:srgbClr val="6EBD68"/>
                </a:solidFill>
              </a:rPr>
              <a:t> es una de ellas) llevan años </a:t>
            </a:r>
            <a:r>
              <a:rPr lang="es-CL" sz="3200" b="1" dirty="0" smtClean="0">
                <a:solidFill>
                  <a:srgbClr val="6EBD68"/>
                </a:solidFill>
              </a:rPr>
              <a:t>estancados</a:t>
            </a:r>
            <a:endParaRPr lang="es-CL" sz="3200" b="1" dirty="0">
              <a:solidFill>
                <a:srgbClr val="6EBD68"/>
              </a:solidFill>
            </a:endParaRPr>
          </a:p>
        </p:txBody>
      </p:sp>
      <p:grpSp>
        <p:nvGrpSpPr>
          <p:cNvPr id="4" name="Grupo 3"/>
          <p:cNvGrpSpPr/>
          <p:nvPr/>
        </p:nvGrpSpPr>
        <p:grpSpPr>
          <a:xfrm>
            <a:off x="838200" y="1710834"/>
            <a:ext cx="6908800" cy="94645"/>
            <a:chOff x="0" y="6035222"/>
            <a:chExt cx="6908800" cy="94645"/>
          </a:xfrm>
        </p:grpSpPr>
        <p:sp>
          <p:nvSpPr>
            <p:cNvPr id="5" name="Rectángulo 4"/>
            <p:cNvSpPr/>
            <p:nvPr/>
          </p:nvSpPr>
          <p:spPr>
            <a:xfrm>
              <a:off x="0" y="6035222"/>
              <a:ext cx="1727200" cy="94645"/>
            </a:xfrm>
            <a:prstGeom prst="rect">
              <a:avLst/>
            </a:prstGeom>
            <a:solidFill>
              <a:srgbClr val="6EBD68"/>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6" name="Rectángulo 5"/>
            <p:cNvSpPr/>
            <p:nvPr/>
          </p:nvSpPr>
          <p:spPr>
            <a:xfrm>
              <a:off x="1727200" y="6035222"/>
              <a:ext cx="1727200" cy="94645"/>
            </a:xfrm>
            <a:prstGeom prst="rect">
              <a:avLst/>
            </a:prstGeom>
            <a:solidFill>
              <a:srgbClr val="44454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7" name="Rectángulo 6"/>
            <p:cNvSpPr/>
            <p:nvPr/>
          </p:nvSpPr>
          <p:spPr>
            <a:xfrm>
              <a:off x="3454400" y="6035222"/>
              <a:ext cx="1727200" cy="94645"/>
            </a:xfrm>
            <a:prstGeom prst="rect">
              <a:avLst/>
            </a:prstGeom>
            <a:solidFill>
              <a:srgbClr val="9BA47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8" name="Rectángulo 7"/>
            <p:cNvSpPr/>
            <p:nvPr/>
          </p:nvSpPr>
          <p:spPr>
            <a:xfrm>
              <a:off x="5181600" y="6035222"/>
              <a:ext cx="1727200" cy="94645"/>
            </a:xfrm>
            <a:prstGeom prst="rect">
              <a:avLst/>
            </a:prstGeom>
            <a:solidFill>
              <a:srgbClr val="5B764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grpSp>
      <p:sp>
        <p:nvSpPr>
          <p:cNvPr id="11" name="Marcador de contenido 2"/>
          <p:cNvSpPr>
            <a:spLocks noGrp="1"/>
          </p:cNvSpPr>
          <p:nvPr>
            <p:ph idx="1"/>
          </p:nvPr>
        </p:nvSpPr>
        <p:spPr>
          <a:xfrm>
            <a:off x="7835442" y="1884225"/>
            <a:ext cx="4150425" cy="815926"/>
          </a:xfrm>
        </p:spPr>
        <p:txBody>
          <a:bodyPr>
            <a:normAutofit/>
          </a:bodyPr>
          <a:lstStyle/>
          <a:p>
            <a:pPr marL="0" indent="0" algn="just">
              <a:buNone/>
            </a:pPr>
            <a:r>
              <a:rPr lang="es-CL" sz="1400" dirty="0"/>
              <a:t>El proyecto de presupuesto de </a:t>
            </a:r>
            <a:r>
              <a:rPr lang="es-CL" sz="1400" dirty="0" err="1"/>
              <a:t>CONICYT</a:t>
            </a:r>
            <a:r>
              <a:rPr lang="es-CL" sz="1400" dirty="0"/>
              <a:t> para 2019 contemplaba MM$ 326.692.-</a:t>
            </a:r>
          </a:p>
          <a:p>
            <a:pPr marL="0" indent="0">
              <a:buNone/>
            </a:pPr>
            <a:endParaRPr lang="es-CL" sz="1800" dirty="0"/>
          </a:p>
        </p:txBody>
      </p:sp>
      <p:graphicFrame>
        <p:nvGraphicFramePr>
          <p:cNvPr id="12" name="Gráfico 11"/>
          <p:cNvGraphicFramePr>
            <a:graphicFrameLocks/>
          </p:cNvGraphicFramePr>
          <p:nvPr>
            <p:extLst>
              <p:ext uri="{D42A27DB-BD31-4B8C-83A1-F6EECF244321}">
                <p14:modId xmlns:p14="http://schemas.microsoft.com/office/powerpoint/2010/main" val="370775426"/>
              </p:ext>
            </p:extLst>
          </p:nvPr>
        </p:nvGraphicFramePr>
        <p:xfrm>
          <a:off x="830059" y="1897899"/>
          <a:ext cx="6828497" cy="4140664"/>
        </p:xfrm>
        <a:graphic>
          <a:graphicData uri="http://schemas.openxmlformats.org/drawingml/2006/chart">
            <c:chart xmlns:c="http://schemas.openxmlformats.org/drawingml/2006/chart" xmlns:r="http://schemas.openxmlformats.org/officeDocument/2006/relationships" r:id="rId2"/>
          </a:graphicData>
        </a:graphic>
      </p:graphicFrame>
      <p:pic>
        <p:nvPicPr>
          <p:cNvPr id="13" name="Imagen 12"/>
          <p:cNvPicPr>
            <a:picLocks noChangeAspect="1"/>
          </p:cNvPicPr>
          <p:nvPr/>
        </p:nvPicPr>
        <p:blipFill>
          <a:blip r:embed="rId3"/>
          <a:stretch>
            <a:fillRect/>
          </a:stretch>
        </p:blipFill>
        <p:spPr>
          <a:xfrm>
            <a:off x="7923886" y="2441660"/>
            <a:ext cx="4061981" cy="3053141"/>
          </a:xfrm>
          <a:prstGeom prst="rect">
            <a:avLst/>
          </a:prstGeom>
        </p:spPr>
      </p:pic>
      <p:sp>
        <p:nvSpPr>
          <p:cNvPr id="14" name="Marcador de contenido 2"/>
          <p:cNvSpPr txBox="1">
            <a:spLocks/>
          </p:cNvSpPr>
          <p:nvPr/>
        </p:nvSpPr>
        <p:spPr>
          <a:xfrm>
            <a:off x="7835442" y="5723020"/>
            <a:ext cx="4356558" cy="81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CL" sz="1400" dirty="0"/>
              <a:t>Un acuerdo en el Congreso </a:t>
            </a:r>
            <a:r>
              <a:rPr lang="es-CL" sz="1400" dirty="0" smtClean="0"/>
              <a:t>lo incrementó </a:t>
            </a:r>
            <a:r>
              <a:rPr lang="es-CL" sz="1400" dirty="0"/>
              <a:t>en MM$ 2.500. </a:t>
            </a:r>
          </a:p>
          <a:p>
            <a:pPr marL="0" indent="0" algn="just">
              <a:buFont typeface="Arial" panose="020B0604020202020204" pitchFamily="34" charset="0"/>
              <a:buNone/>
            </a:pPr>
            <a:r>
              <a:rPr lang="es-CL" sz="1400" dirty="0" smtClean="0"/>
              <a:t>El </a:t>
            </a:r>
            <a:r>
              <a:rPr lang="es-CL" sz="1400" dirty="0"/>
              <a:t>Proyecto de Ley de Presupuesto aún está en trámite</a:t>
            </a:r>
            <a:r>
              <a:rPr lang="es-CL" sz="1600" dirty="0"/>
              <a:t>.</a:t>
            </a:r>
          </a:p>
          <a:p>
            <a:pPr marL="0" indent="0">
              <a:buFont typeface="Arial" panose="020B0604020202020204" pitchFamily="34" charset="0"/>
              <a:buNone/>
            </a:pPr>
            <a:endParaRPr lang="es-CL" sz="1200" dirty="0"/>
          </a:p>
        </p:txBody>
      </p:sp>
      <p:sp>
        <p:nvSpPr>
          <p:cNvPr id="15" name="CuadroTexto 14"/>
          <p:cNvSpPr txBox="1"/>
          <p:nvPr/>
        </p:nvSpPr>
        <p:spPr>
          <a:xfrm>
            <a:off x="830059" y="6338891"/>
            <a:ext cx="5003074" cy="400110"/>
          </a:xfrm>
          <a:prstGeom prst="rect">
            <a:avLst/>
          </a:prstGeom>
          <a:noFill/>
        </p:spPr>
        <p:txBody>
          <a:bodyPr wrap="square" rtlCol="0">
            <a:spAutoFit/>
          </a:bodyPr>
          <a:lstStyle/>
          <a:p>
            <a:pPr defTabSz="541338"/>
            <a:r>
              <a:rPr lang="es-ES" sz="1000" dirty="0">
                <a:latin typeface="+mj-lt"/>
              </a:rPr>
              <a:t>Fuente	Resumen de presupuestos, </a:t>
            </a:r>
            <a:r>
              <a:rPr lang="es-ES" sz="1000" dirty="0" err="1">
                <a:latin typeface="+mj-lt"/>
              </a:rPr>
              <a:t>MINEDUC</a:t>
            </a:r>
            <a:r>
              <a:rPr lang="es-ES" sz="1000" dirty="0">
                <a:latin typeface="+mj-lt"/>
              </a:rPr>
              <a:t>, </a:t>
            </a:r>
            <a:r>
              <a:rPr lang="es-ES" sz="1000" dirty="0" err="1">
                <a:latin typeface="+mj-lt"/>
              </a:rPr>
              <a:t>DIPRES</a:t>
            </a:r>
            <a:r>
              <a:rPr lang="es-ES" sz="1000" dirty="0">
                <a:latin typeface="+mj-lt"/>
              </a:rPr>
              <a:t>, Gobierno de Chile.	</a:t>
            </a:r>
          </a:p>
          <a:p>
            <a:pPr defTabSz="541338"/>
            <a:r>
              <a:rPr lang="es-ES" sz="1000" dirty="0">
                <a:latin typeface="+mj-lt"/>
              </a:rPr>
              <a:t>	(http://</a:t>
            </a:r>
            <a:r>
              <a:rPr lang="es-ES" sz="1000" dirty="0" err="1">
                <a:latin typeface="+mj-lt"/>
              </a:rPr>
              <a:t>www.dipres.gob.cl</a:t>
            </a:r>
            <a:r>
              <a:rPr lang="es-ES" sz="1000" dirty="0">
                <a:latin typeface="+mj-lt"/>
              </a:rPr>
              <a:t>/597/</a:t>
            </a:r>
            <a:r>
              <a:rPr lang="es-ES" sz="1000" dirty="0" err="1">
                <a:latin typeface="+mj-lt"/>
              </a:rPr>
              <a:t>w3</a:t>
            </a:r>
            <a:r>
              <a:rPr lang="es-ES" sz="1000" dirty="0">
                <a:latin typeface="+mj-lt"/>
              </a:rPr>
              <a:t>-</a:t>
            </a:r>
            <a:r>
              <a:rPr lang="es-ES" sz="1000" dirty="0" err="1">
                <a:latin typeface="+mj-lt"/>
              </a:rPr>
              <a:t>multipropertyvalues</a:t>
            </a:r>
            <a:r>
              <a:rPr lang="es-ES" sz="1000" dirty="0">
                <a:latin typeface="+mj-lt"/>
              </a:rPr>
              <a:t>-14437-</a:t>
            </a:r>
            <a:r>
              <a:rPr lang="es-ES" sz="1000" dirty="0" err="1">
                <a:latin typeface="+mj-lt"/>
              </a:rPr>
              <a:t>24532.html</a:t>
            </a:r>
            <a:r>
              <a:rPr lang="es-ES" sz="1000" dirty="0">
                <a:latin typeface="+mj-lt"/>
              </a:rPr>
              <a:t>)</a:t>
            </a:r>
            <a:endParaRPr lang="es-CL" sz="1000" dirty="0">
              <a:latin typeface="+mj-lt"/>
            </a:endParaRPr>
          </a:p>
        </p:txBody>
      </p:sp>
    </p:spTree>
    <p:extLst>
      <p:ext uri="{BB962C8B-B14F-4D97-AF65-F5344CB8AC3E}">
        <p14:creationId xmlns:p14="http://schemas.microsoft.com/office/powerpoint/2010/main" val="1182972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2538</TotalTime>
  <Words>2032</Words>
  <Application>Microsoft Office PowerPoint</Application>
  <PresentationFormat>Panorámica</PresentationFormat>
  <Paragraphs>303</Paragraphs>
  <Slides>37</Slides>
  <Notes>17</Notes>
  <HiddenSlides>2</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37</vt:i4>
      </vt:variant>
    </vt:vector>
  </HeadingPairs>
  <TitlesOfParts>
    <vt:vector size="45" baseType="lpstr">
      <vt:lpstr>Arial</vt:lpstr>
      <vt:lpstr>Arial Narrow</vt:lpstr>
      <vt:lpstr>Calibri</vt:lpstr>
      <vt:lpstr>Calibri Light</vt:lpstr>
      <vt:lpstr>Courier</vt:lpstr>
      <vt:lpstr>Times New Roman</vt:lpstr>
      <vt:lpstr>Wingdings</vt:lpstr>
      <vt:lpstr>Tema de Office</vt:lpstr>
      <vt:lpstr>R&amp;D and University Research:  a broken link?</vt:lpstr>
      <vt:lpstr>Presentación de PowerPoint</vt:lpstr>
      <vt:lpstr>Temas</vt:lpstr>
      <vt:lpstr>Tema 1</vt:lpstr>
      <vt:lpstr>1. Bajo nivel de inversión en Investigación y  Desarrollo en Chile</vt:lpstr>
      <vt:lpstr> Tanto la inversión pública como la privada son muy bajas (en términos % del PIB).   </vt:lpstr>
      <vt:lpstr>Tanto la inversión pública como la privada son muy bajas  (en términos % del PIB) comparadas con países dela OECD</vt:lpstr>
      <vt:lpstr>Pero la inversión privada en I+D presenta la brecha más significativa</vt:lpstr>
      <vt:lpstr>Además, los presupuestos de nuestras principales agencias (Conicyt es una de ellas) llevan años estancados</vt:lpstr>
      <vt:lpstr>En un escenario de demanda creciente…</vt:lpstr>
      <vt:lpstr>La situación de baja inversión y producción de Chile en I+D es un diagnóstico que destacan diversos especialistas</vt:lpstr>
      <vt:lpstr>En consecuencia, la baja inversión en I+D limita la riqueza del país</vt:lpstr>
      <vt:lpstr>Tema 2</vt:lpstr>
      <vt:lpstr>2. Investigación en las universidades</vt:lpstr>
      <vt:lpstr>La producción de Investigación (medida en publicaciones científicas) ha crecido notablemente, con cierto estancamiento en los últimos años</vt:lpstr>
      <vt:lpstr>Lamentablemente, América Latina tiene una baja participación en la producción de publicaciones…</vt:lpstr>
      <vt:lpstr>Con todo, las publicaciones científicas en nuestro país han crecido sostenidamente</vt:lpstr>
      <vt:lpstr>Las áreas de desarrollo de investigadores chilenos se han diversificado</vt:lpstr>
      <vt:lpstr>Las áreas de desarrollo de investigadores chilenos se han diversificado</vt:lpstr>
      <vt:lpstr>La universidades privadas han contribuido al crecimiento de la producción científica nacional (medida en términos de publicaciones) </vt:lpstr>
      <vt:lpstr>Otro ejemplo de la tendencia a la diversificación: Proyectos de Fondos de Iniciación (número de proyectos e instituciones)</vt:lpstr>
      <vt:lpstr>Mayor preocupación por la Investigación en las universidades</vt:lpstr>
      <vt:lpstr>El número de universidades acreditadas en Investigación se ha incrementado en los últimos años</vt:lpstr>
      <vt:lpstr>En contexto… </vt:lpstr>
      <vt:lpstr>Sin embargo…(el mismo gráfico destacando a Chile) </vt:lpstr>
      <vt:lpstr>Tema 3</vt:lpstr>
      <vt:lpstr>3. Coyuntura de Cambios Legislativos en Educación Superior</vt:lpstr>
      <vt:lpstr> Ministerio de Ciencia, Tecnología, Conocimiento e Innovación (MCTCI) </vt:lpstr>
      <vt:lpstr>Nueva Ley de Educación Superior (Ley 21.091)</vt:lpstr>
      <vt:lpstr>Tema 4</vt:lpstr>
      <vt:lpstr>4. Invitación y desafíos</vt:lpstr>
      <vt:lpstr>Ejemplos de Alianzas de distinto tipo para I+D+i</vt:lpstr>
      <vt:lpstr>Desarrollar Investigación con el sector privado</vt:lpstr>
      <vt:lpstr>En este marco, el número de investigadores en Chile sigue siendo relativamente escaso, comparado con países de la OECD, más aún en el sector privado.</vt:lpstr>
      <vt:lpstr>En general, el número de postgraduados y por ende de doctores en Chile, ha aumentado en los últimos años pero aún es muy bajo para las estadísticas comparadas. ¡¡¡Chile aún presenta un nivel relativo bajo de formación en capital-humano !!!!</vt:lpstr>
      <vt:lpstr>En las universidades chilenas, el número de académicos con grado de Doctor creció más del doble (medidos en JCE) en el periodo 2008-2018.   La participación (en JCE) de doctores en la planta académica pasó de 21,7% a 29,3%. </vt:lpstr>
      <vt:lpstr> 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NEXOS CHILE Título 2</dc:title>
  <dc:creator>Maria Del Pilar Romaguera Gracia</dc:creator>
  <cp:lastModifiedBy>Catari loguercio Saitua</cp:lastModifiedBy>
  <cp:revision>150</cp:revision>
  <dcterms:created xsi:type="dcterms:W3CDTF">2018-11-21T12:46:16Z</dcterms:created>
  <dcterms:modified xsi:type="dcterms:W3CDTF">2018-12-12T16:56:39Z</dcterms:modified>
</cp:coreProperties>
</file>